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145708025" r:id="rId5"/>
    <p:sldId id="2145708026" r:id="rId6"/>
    <p:sldId id="2145708027" r:id="rId7"/>
    <p:sldId id="2145708028" r:id="rId8"/>
    <p:sldId id="2145708029" r:id="rId9"/>
    <p:sldId id="2145708030" r:id="rId10"/>
    <p:sldId id="2145708031" r:id="rId11"/>
    <p:sldId id="2145708032" r:id="rId12"/>
    <p:sldId id="214570803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B415B8-C68A-D49B-BF2C-380136303182}" name="Valerie Jack" initials="VJ" userId="S::valerie.jack@mail.mcgill.ca::bc8a4918-3d7b-459b-b7c7-90d1f3543ae4" providerId="AD"/>
  <p188:author id="{5C9D35D9-1DDA-23E6-CE1E-F08C0177CE24}" name="Carolyn Sarah Jack, Ms" initials="CM" userId="S::carolyn.jack@mcgill.ca::154d5134-21b6-41bc-a815-eb8679469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Dutton, Ms." initials="LDM" lastIdx="6" clrIdx="0">
    <p:extLst>
      <p:ext uri="{19B8F6BF-5375-455C-9EA6-DF929625EA0E}">
        <p15:presenceInfo xmlns:p15="http://schemas.microsoft.com/office/powerpoint/2012/main" userId="S-1-5-21-2570627339-595396017-2782738742-1122526" providerId="AD"/>
      </p:ext>
    </p:extLst>
  </p:cmAuthor>
  <p:cmAuthor id="2" name="Maryse Masse" initials="MM" lastIdx="2" clrIdx="1">
    <p:extLst>
      <p:ext uri="{19B8F6BF-5375-455C-9EA6-DF929625EA0E}">
        <p15:presenceInfo xmlns:p15="http://schemas.microsoft.com/office/powerpoint/2012/main" userId="S-1-5-21-2570627339-595396017-2782738742-1030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2F"/>
    <a:srgbClr val="0B2E3D"/>
    <a:srgbClr val="275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22"/>
    <p:restoredTop sz="95604" autoAdjust="0"/>
  </p:normalViewPr>
  <p:slideViewPr>
    <p:cSldViewPr snapToGrid="0" snapToObjects="1">
      <p:cViewPr varScale="1">
        <p:scale>
          <a:sx n="105" d="100"/>
          <a:sy n="105" d="100"/>
        </p:scale>
        <p:origin x="85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38B01-C10C-D347-B5BB-61833818970C}" type="datetimeFigureOut">
              <a:rPr lang="en-CA" smtClean="0"/>
              <a:t>2023-06-16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BFA58-6825-3C4B-955E-F01B328B72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46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2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en-CA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4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07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>
              <a:effectLst/>
              <a:latin typeface="SymbolM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0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BFA58-6825-3C4B-955E-F01B328B72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6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793F182-5CB3-B14F-93B0-D12A60DE3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3" b="3873"/>
          <a:stretch/>
        </p:blipFill>
        <p:spPr>
          <a:xfrm>
            <a:off x="0" y="-10633"/>
            <a:ext cx="9180000" cy="601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6819" y="2136535"/>
            <a:ext cx="6725093" cy="165989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1516"/>
            <a:ext cx="6858000" cy="7565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0670" y="6266974"/>
            <a:ext cx="2057400" cy="401638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DE9BF8-33A8-FB46-9907-85831F0E1892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12E70B-00B4-BE4D-A019-4662E86E4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3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09237"/>
            <a:ext cx="862965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B7F6-0CCC-457C-B9EE-74F324E8EF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66642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F3371F6-980F-054D-8862-8AC2D23DF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293" b="3873"/>
          <a:stretch/>
        </p:blipFill>
        <p:spPr>
          <a:xfrm>
            <a:off x="0" y="-10633"/>
            <a:ext cx="9180000" cy="6015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346960"/>
            <a:ext cx="7886700" cy="136144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11945"/>
            <a:ext cx="7886700" cy="71405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0350" y="6295391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B3503-92AA-A241-AA0B-17FA76CD91CB}"/>
              </a:ext>
            </a:extLst>
          </p:cNvPr>
          <p:cNvSpPr/>
          <p:nvPr userDrawn="1"/>
        </p:nvSpPr>
        <p:spPr>
          <a:xfrm>
            <a:off x="717482" y="3820795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91D5E0-4ED3-6A4C-87E4-D57A4F533348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AC0A50E-7648-234F-9C2D-12B5BD25EB02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6F848E-4FD9-7B4B-8CB5-115798887D5C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F6E5D0-8A34-4242-B671-452821A2E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770077-0996-2349-B471-9BD83F2BEF2F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510" y="6310311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AEB6B-DF3B-FC4D-AA15-8DB3E1593D3E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2DAA6E-87F3-9541-ADC2-6E7839AD4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B76607-BB04-714D-B846-AB4BA3B1A090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87599"/>
            <a:ext cx="7886700" cy="3342641"/>
          </a:xfrm>
        </p:spPr>
        <p:txBody>
          <a:bodyPr numCol="2" spcCol="144000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AEB6B-DF3B-FC4D-AA15-8DB3E1593D3E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5B6707-F990-A048-8CDA-F124E5188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790700"/>
            <a:ext cx="7886700" cy="525463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4886B2-A684-9D4F-92AF-8E95C6076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AC5008-4751-2C4D-9717-D2F0A96114A8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078843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62753"/>
            <a:ext cx="3868340" cy="64232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620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62751"/>
            <a:ext cx="3887391" cy="6423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620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69801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B3A37-35C7-F04B-A48F-D495082E0AC5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E403F4-0803-FF49-84F3-5DEDD31BA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0D175-8666-6B4F-9C71-13B42D6637CE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078843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62753"/>
            <a:ext cx="7691198" cy="53500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7691198" cy="3225165"/>
          </a:xfrm>
        </p:spPr>
        <p:txBody>
          <a:bodyPr numCol="2" spcCol="14400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B3A37-35C7-F04B-A48F-D495082E0AC5}"/>
              </a:ext>
            </a:extLst>
          </p:cNvPr>
          <p:cNvSpPr/>
          <p:nvPr userDrawn="1"/>
        </p:nvSpPr>
        <p:spPr>
          <a:xfrm>
            <a:off x="737802" y="1610657"/>
            <a:ext cx="824230" cy="85409"/>
          </a:xfrm>
          <a:prstGeom prst="rect">
            <a:avLst/>
          </a:prstGeom>
          <a:solidFill>
            <a:srgbClr val="ED1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0AAA2-5C11-C845-9A01-A8BC24E5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533BB1-C6B6-004E-8F0D-D02638698547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09CE7-B6A2-CB47-847A-8EDFF49BA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9875D3-7B07-F64B-B752-022BCA66671D}"/>
              </a:ext>
            </a:extLst>
          </p:cNvPr>
          <p:cNvSpPr/>
          <p:nvPr userDrawn="1"/>
        </p:nvSpPr>
        <p:spPr>
          <a:xfrm>
            <a:off x="0" y="-10633"/>
            <a:ext cx="9144000" cy="68686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0000" y="6310800"/>
            <a:ext cx="2057400" cy="365125"/>
          </a:xfrm>
          <a:prstGeom prst="rect">
            <a:avLst/>
          </a:prstGeom>
        </p:spPr>
        <p:txBody>
          <a:bodyPr/>
          <a:lstStyle/>
          <a:p>
            <a:fld id="{B0E1CD4C-658C-CD48-8F1B-A53254DB6C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0E940-4B01-6648-97CE-913E38B5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963" y="-13648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FC56600-A683-4546-9031-AD0B30ECC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35000"/>
          </a:blip>
          <a:srcRect l="1768" t="10070" r="1759" b="-141"/>
          <a:stretch/>
        </p:blipFill>
        <p:spPr>
          <a:xfrm>
            <a:off x="0" y="-10633"/>
            <a:ext cx="9144000" cy="60263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29920"/>
            <a:ext cx="7886700" cy="886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1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548" y="6275071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CD4C-658C-CD48-8F1B-A53254DB6C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438043-D56F-A848-AD5F-6F637614FB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192" y="6158204"/>
            <a:ext cx="3208514" cy="5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3" r:id="rId5"/>
    <p:sldLayoutId id="2147483665" r:id="rId6"/>
    <p:sldLayoutId id="2147483672" r:id="rId7"/>
    <p:sldLayoutId id="2147483667" r:id="rId8"/>
    <p:sldLayoutId id="2147483668" r:id="rId9"/>
    <p:sldLayoutId id="2147483669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ysClr val="windowText" lastClr="000000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ED1A2F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DE84C-0F00-1540-FC50-597661BB03E2}"/>
              </a:ext>
            </a:extLst>
          </p:cNvPr>
          <p:cNvSpPr txBox="1">
            <a:spLocks/>
          </p:cNvSpPr>
          <p:nvPr/>
        </p:nvSpPr>
        <p:spPr>
          <a:xfrm>
            <a:off x="1373443" y="1538020"/>
            <a:ext cx="6725093" cy="1659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ysClr val="windowText" lastClr="0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j-ea"/>
              </a:rPr>
              <a:t>A-Topics: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</a:rPr>
              <a:t>Topic 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</a:rPr>
              <a:t>Knowledge Translation: Using Tools to Facilitate Communication with Patients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4167FD6-C8DB-E8A5-2CEB-51778A262EE2}"/>
              </a:ext>
            </a:extLst>
          </p:cNvPr>
          <p:cNvSpPr txBox="1">
            <a:spLocks/>
          </p:cNvSpPr>
          <p:nvPr/>
        </p:nvSpPr>
        <p:spPr>
          <a:xfrm>
            <a:off x="1143000" y="3197918"/>
            <a:ext cx="6858000" cy="147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Scientific Panel Lecturer: Carolyn Jack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panelist : Marissa Joseph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Affiliations: UNIVERSITY OF TORONTO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27A6912-AA71-1C5C-578E-AE740065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480" y="5377814"/>
            <a:ext cx="1570232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3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2E4C-D7BC-D249-9E2A-8FA8CA81B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516" y="2333297"/>
            <a:ext cx="3780849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Faculty/Presenter: Marissa Joseph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Relationships with for-profit and/or non-profit organizations: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Grant/Research Support: N/A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Speakers Bureau/Honoraria: </a:t>
            </a:r>
            <a:r>
              <a:rPr lang="en-CA" sz="1700" dirty="0">
                <a:latin typeface="+mn-lt"/>
              </a:rPr>
              <a:t>Loreal, Sanofi, Janssen, </a:t>
            </a:r>
            <a:r>
              <a:rPr lang="en-CA" sz="1700" dirty="0" err="1">
                <a:latin typeface="+mn-lt"/>
              </a:rPr>
              <a:t>Abbvie</a:t>
            </a:r>
            <a:r>
              <a:rPr lang="en-CA" sz="1700" dirty="0">
                <a:latin typeface="+mn-lt"/>
              </a:rPr>
              <a:t>, Pfizer, Johnson &amp; Johnson, Incyte, </a:t>
            </a:r>
            <a:r>
              <a:rPr lang="en-CA" sz="1700" dirty="0" err="1">
                <a:latin typeface="+mn-lt"/>
              </a:rPr>
              <a:t>Sunpharma</a:t>
            </a:r>
            <a:r>
              <a:rPr lang="en-CA" sz="1700" dirty="0">
                <a:latin typeface="+mn-lt"/>
              </a:rPr>
              <a:t>, Bausch Health, Amgen, Bristol Myers Squibb, Lilly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700" dirty="0"/>
              <a:t> </a:t>
            </a:r>
            <a:r>
              <a:rPr lang="en-US" sz="1700" b="1" dirty="0">
                <a:solidFill>
                  <a:schemeClr val="tx1"/>
                </a:solidFill>
                <a:latin typeface="+mn-lt"/>
                <a:cs typeface="+mn-cs"/>
              </a:rPr>
              <a:t>Other: N/A</a:t>
            </a:r>
          </a:p>
        </p:txBody>
      </p:sp>
      <p:pic>
        <p:nvPicPr>
          <p:cNvPr id="4" name="Picture 4" descr="A picture containing dark, star, outdoor object, colorful&#10;&#10;Description automatically generated">
            <a:extLst>
              <a:ext uri="{FF2B5EF4-FFF2-40B4-BE49-F238E27FC236}">
                <a16:creationId xmlns:a16="http://schemas.microsoft.com/office/drawing/2014/main" id="{4FBDA2CF-1AC8-07A4-DA8E-692A5E175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3" r="34286" b="2"/>
          <a:stretch/>
        </p:blipFill>
        <p:spPr>
          <a:xfrm>
            <a:off x="4722015" y="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5D1885-49B2-25A5-C6A2-0446CD9E7292}"/>
              </a:ext>
            </a:extLst>
          </p:cNvPr>
          <p:cNvSpPr txBox="1">
            <a:spLocks/>
          </p:cNvSpPr>
          <p:nvPr/>
        </p:nvSpPr>
        <p:spPr>
          <a:xfrm>
            <a:off x="628650" y="527411"/>
            <a:ext cx="7886700" cy="88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ysClr val="windowText" lastClr="0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/>
                <a:ea typeface="+mj-ea"/>
              </a:rPr>
              <a:t>Disclosures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 Black" panose="020B060402020202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4190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points for: Dermatology </a:t>
            </a:r>
            <a:r>
              <a:rPr lang="en-US" dirty="0">
                <a:solidFill>
                  <a:srgbClr val="000000"/>
                </a:solidFill>
                <a:latin typeface="Arial Black"/>
              </a:rPr>
              <a:t>Trainees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825624"/>
            <a:ext cx="8283856" cy="503237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Quality of life (QOL) impact in patients who have atopic dermatitis (AD)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b="0" i="1" dirty="0">
                <a:effectLst/>
              </a:rPr>
              <a:t>There is a significant </a:t>
            </a:r>
            <a:r>
              <a:rPr lang="en-CA" sz="1900" b="1" i="1" dirty="0">
                <a:effectLst/>
              </a:rPr>
              <a:t>negative</a:t>
            </a:r>
            <a:r>
              <a:rPr lang="en-CA" sz="1900" b="0" i="1" dirty="0">
                <a:effectLst/>
              </a:rPr>
              <a:t> impact on wellbeing in patients with AD stemming from the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stable,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predictable, and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bearable nature of the disease.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b="0" i="1" dirty="0">
                <a:effectLst/>
              </a:rPr>
              <a:t>The </a:t>
            </a:r>
            <a:r>
              <a:rPr lang="en-CA" sz="1900" b="1" i="1" dirty="0">
                <a:effectLst/>
              </a:rPr>
              <a:t>pruritus</a:t>
            </a:r>
            <a:r>
              <a:rPr lang="en-CA" sz="1900" b="0" i="1" dirty="0">
                <a:effectLst/>
              </a:rPr>
              <a:t> and </a:t>
            </a:r>
            <a:r>
              <a:rPr lang="en-CA" sz="1900" b="1" i="1" dirty="0">
                <a:effectLst/>
              </a:rPr>
              <a:t>sleep disturbance </a:t>
            </a:r>
            <a:r>
              <a:rPr lang="en-CA" sz="1900" b="0" i="1" dirty="0">
                <a:effectLst/>
              </a:rPr>
              <a:t>are hallmark features AD which drive the mental health challenges experienced by these patients.</a:t>
            </a:r>
            <a:endParaRPr lang="en-US" sz="1900" i="1" dirty="0"/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i="1" dirty="0"/>
              <a:t>There is a significant </a:t>
            </a:r>
            <a:r>
              <a:rPr lang="en-CA" sz="1900" b="1" i="1" dirty="0"/>
              <a:t>financial cost</a:t>
            </a:r>
            <a:r>
              <a:rPr lang="en-CA" sz="1900" i="1" dirty="0"/>
              <a:t>, and </a:t>
            </a:r>
            <a:r>
              <a:rPr lang="en-CA" sz="1900" b="1" i="1" dirty="0"/>
              <a:t>stigmatization</a:t>
            </a:r>
            <a:r>
              <a:rPr lang="en-CA" sz="1900" i="1" dirty="0"/>
              <a:t> experienced by patients who have AD.</a:t>
            </a:r>
            <a:endParaRPr lang="en-CA" sz="1900" b="1" i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Approach to addressing </a:t>
            </a:r>
            <a:r>
              <a:rPr lang="en-CA" sz="1900" b="1" dirty="0">
                <a:ea typeface="Calibri" panose="020F0502020204030204" pitchFamily="34" charset="0"/>
              </a:rPr>
              <a:t>mental health sequelae in patients with AD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    Addressing mental health is a part of </a:t>
            </a:r>
            <a:r>
              <a:rPr lang="en-CA" sz="1900" b="1" i="1" u="none" strike="noStrike" dirty="0">
                <a:effectLst/>
                <a:ea typeface="Calibri" panose="020F0502020204030204" pitchFamily="34" charset="0"/>
              </a:rPr>
              <a:t>eczema management</a:t>
            </a: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.</a:t>
            </a:r>
            <a:endParaRPr lang="en-CA" sz="1900" u="none" strike="noStrike" dirty="0">
              <a:effectLst/>
              <a:ea typeface="Calibri" panose="020F0502020204030204" pitchFamily="34" charset="0"/>
            </a:endParaRP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i="1" dirty="0"/>
              <a:t>The first step is continued pursuit of </a:t>
            </a:r>
            <a:r>
              <a:rPr lang="en-CA" sz="1900" b="1" i="1" dirty="0"/>
              <a:t>better disease control </a:t>
            </a:r>
            <a:r>
              <a:rPr lang="en-CA" sz="1900" i="1" dirty="0"/>
              <a:t>of AD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i="1" dirty="0"/>
              <a:t>Approaches can include elements of </a:t>
            </a:r>
            <a:r>
              <a:rPr lang="en-CA" sz="1900" b="1" i="1" dirty="0"/>
              <a:t>self care </a:t>
            </a:r>
            <a:r>
              <a:rPr lang="en-CA" sz="1900" i="1" dirty="0"/>
              <a:t>(identifying needs) and </a:t>
            </a:r>
            <a:r>
              <a:rPr lang="en-CA" sz="1900" b="1" i="1" dirty="0"/>
              <a:t>resiliency</a:t>
            </a:r>
            <a:r>
              <a:rPr lang="en-CA" sz="1900" i="1" dirty="0"/>
              <a:t> (reflection). This helps patients restructure thoughts and perspectives with positive thoughts and actions.</a:t>
            </a:r>
            <a:endParaRPr lang="en-CA" sz="1900" b="1" i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Ev</a:t>
            </a:r>
            <a:r>
              <a:rPr lang="en-CA" sz="1900" b="1" dirty="0">
                <a:ea typeface="Calibri" panose="020F0502020204030204" pitchFamily="34" charset="0"/>
              </a:rPr>
              <a:t>idence-based interventions for mental health sequelae in patients with AD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There are few criteria to guide mental health interventions in patients who have AD, as mental health recommendations are </a:t>
            </a:r>
            <a:r>
              <a:rPr lang="en-CA" sz="1900" b="1" i="1" dirty="0"/>
              <a:t>not consistently </a:t>
            </a:r>
            <a:r>
              <a:rPr lang="en-CA" sz="1900" i="1" dirty="0"/>
              <a:t>addressed in clinical practice guidelines.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Interventions can include </a:t>
            </a:r>
            <a:r>
              <a:rPr lang="en-CA" sz="1900" b="1" i="1" dirty="0"/>
              <a:t>psycho-pharmacotherapy, psychotherapy</a:t>
            </a:r>
            <a:r>
              <a:rPr lang="en-CA" sz="1900" i="1" dirty="0"/>
              <a:t>, and </a:t>
            </a:r>
            <a:r>
              <a:rPr lang="en-CA" sz="1900" b="1" i="1" dirty="0"/>
              <a:t>behavioral management </a:t>
            </a:r>
            <a:r>
              <a:rPr lang="en-CA" sz="1900" i="1" dirty="0"/>
              <a:t>such as sleep hygiene and </a:t>
            </a:r>
            <a:r>
              <a:rPr lang="en-CA" sz="1900" b="1" i="1" dirty="0"/>
              <a:t>physical exercise</a:t>
            </a:r>
            <a:r>
              <a:rPr lang="en-CA" sz="1900" i="1" dirty="0"/>
              <a:t>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A pilot program evaluating wellness intervention via group support programming highlighted the need for </a:t>
            </a:r>
            <a:r>
              <a:rPr lang="en-CA" sz="1900" b="1" i="1" dirty="0"/>
              <a:t>accessible</a:t>
            </a:r>
            <a:r>
              <a:rPr lang="en-CA" sz="1900" i="1" dirty="0"/>
              <a:t>, and </a:t>
            </a:r>
            <a:r>
              <a:rPr lang="en-CA" sz="1900" b="1" i="1" dirty="0"/>
              <a:t>practical</a:t>
            </a:r>
            <a:r>
              <a:rPr lang="en-CA" sz="1900" i="1" dirty="0"/>
              <a:t> programs. There is a large variance in available online eczema apps and most do not conform with practice guidelines to support evidence based self management.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endParaRPr lang="en-CA" sz="1900" i="1" dirty="0"/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endParaRPr lang="en-CA" sz="1900" b="1" dirty="0"/>
          </a:p>
          <a:p>
            <a:pPr marL="457200" lvl="1" indent="0">
              <a:lnSpc>
                <a:spcPct val="115000"/>
              </a:lnSpc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5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7411"/>
            <a:ext cx="7886700" cy="8864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points for: </a:t>
            </a:r>
            <a:r>
              <a:rPr lang="en-US" dirty="0">
                <a:latin typeface="Arial Black"/>
              </a:rPr>
              <a:t>General Practitioners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 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41631" cy="494454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 </a:t>
            </a:r>
            <a:r>
              <a:rPr lang="en-CA" sz="1900" b="1" dirty="0">
                <a:ea typeface="Calibri" panose="020F0502020204030204" pitchFamily="34" charset="0"/>
              </a:rPr>
              <a:t>Atopic dermatitis (AD) is not just a skin disease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b="0" i="1" dirty="0">
                <a:effectLst/>
              </a:rPr>
              <a:t>There is a significant </a:t>
            </a:r>
            <a:r>
              <a:rPr lang="en-CA" sz="1900" b="1" i="1" dirty="0">
                <a:effectLst/>
              </a:rPr>
              <a:t>negative</a:t>
            </a:r>
            <a:r>
              <a:rPr lang="en-CA" sz="1900" b="0" i="1" dirty="0">
                <a:effectLst/>
              </a:rPr>
              <a:t> impact on wellbeing in patients with AD stemming from the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stable,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predictable, and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bearable nature of the disease.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b="0" i="1" dirty="0">
                <a:effectLst/>
              </a:rPr>
              <a:t>The </a:t>
            </a:r>
            <a:r>
              <a:rPr lang="en-CA" sz="1900" b="1" i="1" dirty="0">
                <a:effectLst/>
              </a:rPr>
              <a:t>pruritus</a:t>
            </a:r>
            <a:r>
              <a:rPr lang="en-CA" sz="1900" b="0" i="1" dirty="0">
                <a:effectLst/>
              </a:rPr>
              <a:t> and </a:t>
            </a:r>
            <a:r>
              <a:rPr lang="en-CA" sz="1900" b="1" i="1" dirty="0">
                <a:effectLst/>
              </a:rPr>
              <a:t>sleep disturbance </a:t>
            </a:r>
            <a:r>
              <a:rPr lang="en-CA" sz="1900" b="0" i="1" dirty="0">
                <a:effectLst/>
              </a:rPr>
              <a:t>are hallmark features AD which can drive the mental health challenges experienced by these patients, including </a:t>
            </a:r>
            <a:r>
              <a:rPr lang="en-CA" sz="1900" b="1" i="1" dirty="0">
                <a:effectLst/>
              </a:rPr>
              <a:t>anxiety</a:t>
            </a:r>
            <a:r>
              <a:rPr lang="en-CA" sz="1900" b="0" i="1" dirty="0">
                <a:effectLst/>
              </a:rPr>
              <a:t> and </a:t>
            </a:r>
            <a:r>
              <a:rPr lang="en-CA" sz="1900" b="1" i="1" dirty="0">
                <a:effectLst/>
              </a:rPr>
              <a:t>depression</a:t>
            </a:r>
            <a:r>
              <a:rPr lang="en-CA" sz="1900" b="0" i="1" dirty="0">
                <a:effectLst/>
              </a:rPr>
              <a:t>.</a:t>
            </a:r>
            <a:endParaRPr lang="en-US" sz="1900" i="1" dirty="0"/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i="1" dirty="0"/>
              <a:t>There is a significant financial </a:t>
            </a:r>
            <a:r>
              <a:rPr lang="en-CA" sz="1900" b="1" i="1" dirty="0"/>
              <a:t>cost</a:t>
            </a:r>
            <a:r>
              <a:rPr lang="en-CA" sz="1900" i="1" dirty="0"/>
              <a:t>, and </a:t>
            </a:r>
            <a:r>
              <a:rPr lang="en-CA" sz="1900" b="1" i="1" dirty="0"/>
              <a:t>stigmatization</a:t>
            </a:r>
            <a:r>
              <a:rPr lang="en-CA" sz="1900" i="1" dirty="0"/>
              <a:t> experienced by patients who have AD.</a:t>
            </a:r>
            <a:endParaRPr lang="en-CA" sz="1900" b="1" i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Approach to addressing </a:t>
            </a:r>
            <a:r>
              <a:rPr lang="en-CA" sz="1900" b="1" dirty="0">
                <a:ea typeface="Calibri" panose="020F0502020204030204" pitchFamily="34" charset="0"/>
              </a:rPr>
              <a:t>mental health sequelae in patients with AD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    Addressing mental health is a part of </a:t>
            </a:r>
            <a:r>
              <a:rPr lang="en-CA" sz="1900" b="1" i="1" u="none" strike="noStrike" dirty="0">
                <a:effectLst/>
                <a:ea typeface="Calibri" panose="020F0502020204030204" pitchFamily="34" charset="0"/>
              </a:rPr>
              <a:t>eczema management</a:t>
            </a: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.</a:t>
            </a:r>
            <a:endParaRPr lang="en-CA" sz="1900" u="none" strike="noStrike" dirty="0">
              <a:effectLst/>
              <a:ea typeface="Calibri" panose="020F0502020204030204" pitchFamily="34" charset="0"/>
            </a:endParaRP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i="1" dirty="0"/>
              <a:t>It is essential to pursue </a:t>
            </a:r>
            <a:r>
              <a:rPr lang="en-CA" sz="1900" b="1" i="1" dirty="0"/>
              <a:t>better disease control </a:t>
            </a:r>
            <a:r>
              <a:rPr lang="en-CA" sz="1900" i="1" dirty="0"/>
              <a:t>of AD.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i="1" dirty="0"/>
              <a:t>Approaches can include elements of </a:t>
            </a:r>
            <a:r>
              <a:rPr lang="en-CA" sz="1900" b="1" i="1" dirty="0"/>
              <a:t>self care </a:t>
            </a:r>
            <a:r>
              <a:rPr lang="en-CA" sz="1900" i="1" dirty="0"/>
              <a:t>(identifying needs) and </a:t>
            </a:r>
            <a:r>
              <a:rPr lang="en-CA" sz="1900" b="1" i="1" dirty="0"/>
              <a:t>resiliency</a:t>
            </a:r>
            <a:r>
              <a:rPr lang="en-CA" sz="1900" i="1" dirty="0"/>
              <a:t> (reflection). This helps patients restructure thoughts and perspectives with positive thoughts and actions.</a:t>
            </a:r>
            <a:endParaRPr lang="en-CA" sz="1900" b="1" i="1" dirty="0"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Ev</a:t>
            </a:r>
            <a:r>
              <a:rPr lang="en-CA" sz="1900" b="1" dirty="0">
                <a:ea typeface="Calibri" panose="020F0502020204030204" pitchFamily="34" charset="0"/>
              </a:rPr>
              <a:t>idence-based interventions for mental health sequelae in patients with AD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There are few criteria to guide mental health interventions in patients who have AD, as mental health recommendations are </a:t>
            </a:r>
            <a:r>
              <a:rPr lang="en-CA" sz="1900" b="1" i="1" dirty="0"/>
              <a:t>not consistently </a:t>
            </a:r>
            <a:r>
              <a:rPr lang="en-CA" sz="1900" i="1" dirty="0"/>
              <a:t>addressed in clinical practice guidelines.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Interventions can include </a:t>
            </a:r>
            <a:r>
              <a:rPr lang="en-CA" sz="1900" b="1" i="1" dirty="0"/>
              <a:t>peer support </a:t>
            </a:r>
            <a:r>
              <a:rPr lang="en-CA" sz="1900" i="1" dirty="0"/>
              <a:t>programs, </a:t>
            </a:r>
            <a:r>
              <a:rPr lang="en-CA" sz="1900" b="1" i="1" dirty="0"/>
              <a:t>psycho-pharmacotherapy, psychotherapy</a:t>
            </a:r>
            <a:r>
              <a:rPr lang="en-CA" sz="1900" i="1" dirty="0"/>
              <a:t>, and </a:t>
            </a:r>
            <a:r>
              <a:rPr lang="en-CA" sz="1900" b="1" i="1" dirty="0"/>
              <a:t>behavioral management </a:t>
            </a:r>
            <a:r>
              <a:rPr lang="en-CA" sz="1900" i="1" dirty="0"/>
              <a:t>such as </a:t>
            </a:r>
            <a:r>
              <a:rPr lang="en-CA" sz="1900" b="1" i="1" dirty="0"/>
              <a:t>sleep hygiene </a:t>
            </a:r>
            <a:r>
              <a:rPr lang="en-CA" sz="1900" i="1" dirty="0"/>
              <a:t>and </a:t>
            </a:r>
            <a:r>
              <a:rPr lang="en-CA" sz="1900" b="1" i="1" dirty="0"/>
              <a:t>physical exercise</a:t>
            </a:r>
            <a:r>
              <a:rPr lang="en-CA" sz="1900" i="1" dirty="0"/>
              <a:t>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Similar to patients with chronic pain, psychotherapy interventions include </a:t>
            </a:r>
            <a:r>
              <a:rPr lang="en-CA" sz="1900" b="1" i="1" dirty="0"/>
              <a:t>cognitive behavioral therapy (CBT)</a:t>
            </a:r>
            <a:r>
              <a:rPr lang="en-CA" sz="1900" i="1" dirty="0"/>
              <a:t>, </a:t>
            </a:r>
            <a:r>
              <a:rPr lang="en-CA" sz="1900" b="1" i="1" dirty="0"/>
              <a:t>acceptance/commitment therapy, mindfulness</a:t>
            </a:r>
            <a:r>
              <a:rPr lang="en-CA" sz="1900" i="1" dirty="0"/>
              <a:t>, </a:t>
            </a:r>
            <a:r>
              <a:rPr lang="en-CA" sz="1900" b="1" i="1" dirty="0"/>
              <a:t>habit reversa</a:t>
            </a:r>
            <a:r>
              <a:rPr lang="en-CA" sz="1900" i="1" dirty="0"/>
              <a:t>l training , </a:t>
            </a:r>
            <a:r>
              <a:rPr lang="en-CA" sz="1900" b="1" i="1" dirty="0"/>
              <a:t>breathing</a:t>
            </a:r>
            <a:r>
              <a:rPr lang="en-CA" sz="1900" i="1" dirty="0"/>
              <a:t> and </a:t>
            </a:r>
            <a:r>
              <a:rPr lang="en-CA" sz="1900" b="1" i="1" dirty="0"/>
              <a:t>deep muscle relaxation.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529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points for: Adult-Adolescent Patients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551A9D-64FA-D5AD-CE42-F718686B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668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i="1" dirty="0">
                <a:ea typeface="Calibri" panose="020F0502020204030204" pitchFamily="34" charset="0"/>
              </a:rPr>
              <a:t> </a:t>
            </a:r>
            <a:r>
              <a:rPr lang="en-CA" sz="1900" b="1" dirty="0">
                <a:ea typeface="Calibri" panose="020F0502020204030204" pitchFamily="34" charset="0"/>
              </a:rPr>
              <a:t>Atopic dermatitis (AD) is not just a skin disease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b="0" i="1" dirty="0">
                <a:effectLst/>
              </a:rPr>
              <a:t>There is a significant </a:t>
            </a:r>
            <a:r>
              <a:rPr lang="en-CA" sz="1900" b="1" i="1" dirty="0">
                <a:effectLst/>
              </a:rPr>
              <a:t>negative</a:t>
            </a:r>
            <a:r>
              <a:rPr lang="en-CA" sz="1900" b="0" i="1" dirty="0">
                <a:effectLst/>
              </a:rPr>
              <a:t> impact on wellbeing in patients with AD stemming from the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stable,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predictable, and </a:t>
            </a:r>
            <a:r>
              <a:rPr lang="en-CA" sz="1900" b="1" i="1" dirty="0">
                <a:effectLst/>
              </a:rPr>
              <a:t>un</a:t>
            </a:r>
            <a:r>
              <a:rPr lang="en-CA" sz="1900" b="0" i="1" dirty="0">
                <a:effectLst/>
              </a:rPr>
              <a:t>bearable nature of the disease.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b="0" i="1" dirty="0">
                <a:effectLst/>
              </a:rPr>
              <a:t>It is important to discuss the impact of AD on your </a:t>
            </a:r>
            <a:r>
              <a:rPr lang="en-CA" sz="1900" b="1" i="1" dirty="0">
                <a:effectLst/>
              </a:rPr>
              <a:t>sleep, mood </a:t>
            </a:r>
            <a:r>
              <a:rPr lang="en-CA" sz="1900" b="0" i="1" dirty="0">
                <a:effectLst/>
              </a:rPr>
              <a:t>and </a:t>
            </a:r>
            <a:r>
              <a:rPr lang="en-CA" sz="1900" b="1" i="1" dirty="0">
                <a:effectLst/>
              </a:rPr>
              <a:t>quality of life</a:t>
            </a:r>
            <a:r>
              <a:rPr lang="en-CA" sz="1900" b="0" i="1" dirty="0">
                <a:effectLst/>
              </a:rPr>
              <a:t> with your health care team.</a:t>
            </a:r>
          </a:p>
          <a:p>
            <a:pPr marL="971550" lvl="1" indent="-514350">
              <a:buSzPct val="114999"/>
              <a:buFont typeface="+mj-lt"/>
              <a:buAutoNum type="alphaUcPeriod"/>
            </a:pPr>
            <a:r>
              <a:rPr lang="en-CA" sz="1900" i="1" dirty="0"/>
              <a:t>The scientific community is interested in exploring from research into how AD affects patients lives, and how best to improve the negative effects on wellbeing.</a:t>
            </a:r>
            <a:endParaRPr lang="en-CA" sz="1900" b="0" i="1" dirty="0">
              <a:effectLst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Improving </a:t>
            </a:r>
            <a:r>
              <a:rPr lang="en-CA" sz="1900" b="1" dirty="0">
                <a:ea typeface="Calibri" panose="020F0502020204030204" pitchFamily="34" charset="0"/>
              </a:rPr>
              <a:t>mental health in patients with AD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 Addressing mental health is a part of </a:t>
            </a:r>
            <a:r>
              <a:rPr lang="en-CA" sz="1900" b="1" i="1" u="none" strike="noStrike" dirty="0">
                <a:effectLst/>
                <a:ea typeface="Calibri" panose="020F0502020204030204" pitchFamily="34" charset="0"/>
              </a:rPr>
              <a:t>eczema management</a:t>
            </a: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.</a:t>
            </a: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Good </a:t>
            </a:r>
            <a:r>
              <a:rPr lang="en-CA" sz="1900" b="1" i="1" u="none" strike="noStrike" dirty="0">
                <a:effectLst/>
                <a:ea typeface="Calibri" panose="020F0502020204030204" pitchFamily="34" charset="0"/>
              </a:rPr>
              <a:t>disease control </a:t>
            </a:r>
            <a:r>
              <a:rPr lang="en-CA" sz="1900" i="1" u="none" strike="noStrike" dirty="0">
                <a:effectLst/>
                <a:ea typeface="Calibri" panose="020F0502020204030204" pitchFamily="34" charset="0"/>
              </a:rPr>
              <a:t>is important.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Approaches can include elements of </a:t>
            </a:r>
            <a:r>
              <a:rPr lang="en-CA" sz="1900" b="1" i="1" dirty="0"/>
              <a:t>self care </a:t>
            </a:r>
            <a:r>
              <a:rPr lang="en-CA" sz="1900" i="1" dirty="0"/>
              <a:t>(identifying needs) and </a:t>
            </a:r>
            <a:r>
              <a:rPr lang="en-CA" sz="1900" b="1" i="1" dirty="0"/>
              <a:t>resiliency</a:t>
            </a:r>
            <a:r>
              <a:rPr lang="en-CA" sz="1900" i="1" dirty="0"/>
              <a:t> (reflection) to restructure thoughts and perspectives with positive thoughts and actions.</a:t>
            </a:r>
            <a:endParaRPr lang="en-CA" sz="1900" b="1" i="1" dirty="0"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endParaRPr lang="en-CA" sz="1900" i="1" u="none" strike="noStrike" dirty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Ev</a:t>
            </a:r>
            <a:r>
              <a:rPr lang="en-CA" sz="1900" b="1" dirty="0">
                <a:ea typeface="Calibri" panose="020F0502020204030204" pitchFamily="34" charset="0"/>
              </a:rPr>
              <a:t>idence-based interventions to address mental health in patients with AD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Many online resources or apps </a:t>
            </a:r>
            <a:r>
              <a:rPr lang="en-CA" sz="1900" b="1" i="1" dirty="0"/>
              <a:t>do not meet standards </a:t>
            </a:r>
            <a:r>
              <a:rPr lang="en-CA" sz="1900" i="1" dirty="0"/>
              <a:t>for evidence based self management of atopic dermatitis. It is important to find quality apps </a:t>
            </a:r>
            <a:r>
              <a:rPr lang="en-CA" sz="1900" i="1"/>
              <a:t>and resources.</a:t>
            </a:r>
            <a:endParaRPr lang="en-CA" sz="1900" i="1" dirty="0"/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Interventions can include </a:t>
            </a:r>
            <a:r>
              <a:rPr lang="en-CA" sz="1900" b="1" i="1" dirty="0"/>
              <a:t>peer support </a:t>
            </a:r>
            <a:r>
              <a:rPr lang="en-CA" sz="1900" i="1" dirty="0"/>
              <a:t>programs, </a:t>
            </a:r>
            <a:r>
              <a:rPr lang="en-CA" sz="1900" b="1" i="1" dirty="0"/>
              <a:t>medication, talk-therapy</a:t>
            </a:r>
            <a:r>
              <a:rPr lang="en-CA" sz="1900" i="1" dirty="0"/>
              <a:t>, and </a:t>
            </a:r>
            <a:r>
              <a:rPr lang="en-CA" sz="1900" b="1" i="1" dirty="0"/>
              <a:t>behavioral management </a:t>
            </a:r>
            <a:r>
              <a:rPr lang="en-CA" sz="1900" i="1" dirty="0"/>
              <a:t>such as sleep hygiene and physical exercise.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r>
              <a:rPr lang="en-CA" sz="1900" i="1" dirty="0"/>
              <a:t>Just like patients with chronic pain, is important to discuss </a:t>
            </a:r>
            <a:r>
              <a:rPr lang="en-CA" sz="1900" b="1" i="1" dirty="0"/>
              <a:t>tools</a:t>
            </a:r>
            <a:r>
              <a:rPr lang="en-CA" sz="1900" i="1" dirty="0"/>
              <a:t> and </a:t>
            </a:r>
            <a:r>
              <a:rPr lang="en-CA" sz="1900" b="1" i="1" dirty="0"/>
              <a:t>management</a:t>
            </a:r>
            <a:r>
              <a:rPr lang="en-CA" sz="1900" i="1" dirty="0"/>
              <a:t> of </a:t>
            </a:r>
            <a:r>
              <a:rPr lang="en-CA" sz="1900" b="1" i="1" dirty="0"/>
              <a:t>mental health </a:t>
            </a:r>
            <a:r>
              <a:rPr lang="en-CA" sz="1900" i="1" dirty="0"/>
              <a:t>with your care team, and possibly consider specific types of therapy with a </a:t>
            </a:r>
            <a:r>
              <a:rPr lang="en-CA" sz="1900" b="1" i="1" dirty="0"/>
              <a:t>qualified therapist</a:t>
            </a:r>
            <a:r>
              <a:rPr lang="en-CA" sz="1900" i="1" dirty="0"/>
              <a:t>.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B96B75-1B67-541F-ACD8-4252650DF74D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8241631" cy="4944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4999"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6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174"/>
            <a:ext cx="7886700" cy="8864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added information is needed for… 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2615"/>
            <a:ext cx="7886700" cy="36150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Dermatology Trainees (e.g. for a fellowship curriculum)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Appropriate screening tools (anxiety, depression)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Overview of pharmacotherapies (prescribed by others)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Comfort prescribing advanced therapies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General practitioners (e.g. For an accredited course)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Data on burden of AD on patients, highlighting mental health including suicidality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Overview of advanced therapies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Overview of pharmacotherapies relevant and effective in this </a:t>
            </a:r>
            <a:r>
              <a:rPr lang="en-US" b="1" dirty="0" err="1"/>
              <a:t>pt</a:t>
            </a:r>
            <a:r>
              <a:rPr lang="en-US" b="1" dirty="0"/>
              <a:t> population, and available tools and supports </a:t>
            </a:r>
            <a:r>
              <a:rPr lang="en-US" b="1" dirty="0" err="1"/>
              <a:t>ie</a:t>
            </a:r>
            <a:r>
              <a:rPr lang="en-US" b="1" dirty="0"/>
              <a:t> (Eczema Q)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Adult-adolescent patients (e.g. for an Eczema school)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Disease education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Treatment and symptom management education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Specific wellness strategies, and available resources, tools (</a:t>
            </a:r>
            <a:r>
              <a:rPr lang="en-US" b="1" dirty="0" err="1"/>
              <a:t>ie</a:t>
            </a:r>
            <a:r>
              <a:rPr lang="en-US" b="1" dirty="0"/>
              <a:t> </a:t>
            </a:r>
            <a:r>
              <a:rPr lang="en-US" b="1" dirty="0" err="1"/>
              <a:t>EczemaQ</a:t>
            </a:r>
            <a:r>
              <a:rPr lang="en-US" b="1" dirty="0"/>
              <a:t>) </a:t>
            </a:r>
          </a:p>
          <a:p>
            <a:pPr marL="971550" lvl="1" indent="-514350">
              <a:buFont typeface="+mj-lt"/>
              <a:buAutoNum type="arabicPeriod"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3321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Three points most relevant to my practice?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Impact on QOL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Acknowledging mental health as part of eczema management, this an important unmet need, most apps do not meet clinical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Persistence of mental health sequelae even during AD disease remission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96C04A-0839-6466-9C20-EA13DBE14BB7}"/>
              </a:ext>
            </a:extLst>
          </p:cNvPr>
          <p:cNvSpPr txBox="1">
            <a:spLocks/>
          </p:cNvSpPr>
          <p:nvPr/>
        </p:nvSpPr>
        <p:spPr>
          <a:xfrm>
            <a:off x="628650" y="3854767"/>
            <a:ext cx="7886700" cy="886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ysClr val="windowText" lastClr="000000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Points relevant to my practice not found and/or irrelevant info?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10B199-6EEE-4789-FA54-8DF8461472D6}"/>
              </a:ext>
            </a:extLst>
          </p:cNvPr>
          <p:cNvSpPr txBox="1">
            <a:spLocks/>
          </p:cNvSpPr>
          <p:nvPr/>
        </p:nvSpPr>
        <p:spPr>
          <a:xfrm>
            <a:off x="628650" y="4741208"/>
            <a:ext cx="7886700" cy="361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ED1A2F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Resources, how to address anxiety/depression without a comfort in pharmacotherapy such as SSRIs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for mental health supports, what is available and whom to send where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Context/ consideration for younger pediatric patients and their caregivers whose mental health are significantly impacted by AD</a:t>
            </a:r>
          </a:p>
          <a:p>
            <a:pPr marL="514350" marR="0" lvl="0" indent="-5143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ED1A2F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3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81D7-3177-A93D-E726-20FDB066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8" y="629920"/>
            <a:ext cx="7886700" cy="886441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 2-3 post-video questions for </a:t>
            </a:r>
            <a:r>
              <a:rPr lang="en-US" dirty="0" err="1"/>
              <a:t>derm</a:t>
            </a:r>
            <a:r>
              <a:rPr lang="en-US" dirty="0"/>
              <a:t> trainees  </a:t>
            </a:r>
            <a:br>
              <a:rPr lang="en-US" dirty="0"/>
            </a:br>
            <a:br>
              <a:rPr lang="en-US" sz="1300" b="0" dirty="0"/>
            </a:br>
            <a:r>
              <a:rPr lang="en-US" sz="1600" b="0" dirty="0"/>
              <a:t>(Multiple choice, true/false, and/or short-answer questions from topic</a:t>
            </a:r>
            <a:r>
              <a:rPr lang="en-US" sz="16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AD20-48B3-389F-C022-B838310B3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4265"/>
            <a:ext cx="7886700" cy="3981930"/>
          </a:xfrm>
        </p:spPr>
        <p:txBody>
          <a:bodyPr>
            <a:normAutofit/>
          </a:bodyPr>
          <a:lstStyle/>
          <a:p>
            <a:r>
              <a:rPr lang="en-US" b="1" u="sng" dirty="0"/>
              <a:t>Question 1: </a:t>
            </a:r>
          </a:p>
          <a:p>
            <a:r>
              <a:rPr lang="en-US" b="1" dirty="0"/>
              <a:t>True or False. Sleep hygiene and physical exercise should be recommended in adult patients who are significantly affected by atopic dermatitis. True. </a:t>
            </a:r>
            <a:endParaRPr lang="en-US" dirty="0"/>
          </a:p>
          <a:p>
            <a:r>
              <a:rPr lang="en-US" b="1" u="sng" dirty="0"/>
              <a:t>Question 2: </a:t>
            </a:r>
          </a:p>
          <a:p>
            <a:r>
              <a:rPr lang="en-US" b="1" dirty="0"/>
              <a:t>True or False. In a Montreal cohort of 207 patients with AD 10% of patients had no disease remission in previous year. False. (1/3 patients)</a:t>
            </a:r>
          </a:p>
          <a:p>
            <a:r>
              <a:rPr lang="en-US" b="1" u="sng" dirty="0"/>
              <a:t>Question 3: </a:t>
            </a:r>
            <a:r>
              <a:rPr lang="en-US" b="1" dirty="0"/>
              <a:t>Name 3 types of psychotherapy that may be beneficial in patients affected by atopic dermatitis? 1)</a:t>
            </a:r>
            <a:r>
              <a:rPr lang="en-CA" sz="1600" b="1" i="1" dirty="0"/>
              <a:t>cognitive behavioral therapy (CBT)</a:t>
            </a:r>
            <a:r>
              <a:rPr lang="en-CA" sz="1600" i="1" dirty="0"/>
              <a:t>, 2) </a:t>
            </a:r>
            <a:r>
              <a:rPr lang="en-CA" sz="1600" b="1" i="1" dirty="0"/>
              <a:t>acceptance/commitment therapy, 3) mindfulness</a:t>
            </a:r>
            <a:r>
              <a:rPr lang="en-CA" sz="1600" i="1" dirty="0"/>
              <a:t>, 4) </a:t>
            </a:r>
            <a:r>
              <a:rPr lang="en-CA" sz="1600" b="1" i="1" dirty="0"/>
              <a:t>habit reversa</a:t>
            </a:r>
            <a:r>
              <a:rPr lang="en-CA" sz="1600" i="1" dirty="0"/>
              <a:t>l training , 5)</a:t>
            </a:r>
            <a:r>
              <a:rPr lang="en-CA" sz="1600" b="1" i="1" dirty="0"/>
              <a:t>breathing</a:t>
            </a:r>
            <a:r>
              <a:rPr lang="en-CA" sz="1600" i="1" dirty="0"/>
              <a:t> and </a:t>
            </a:r>
            <a:r>
              <a:rPr lang="en-CA" sz="1600" b="1" i="1" dirty="0"/>
              <a:t>deep muscle relaxation.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54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B58B-C722-684E-8E3B-0299DEAE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29920"/>
            <a:ext cx="8283855" cy="8864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</a:rPr>
              <a:t>Key Takeaway: Vote via Annotation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2899-68EE-D246-A1C3-6030755A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825624"/>
            <a:ext cx="8681010" cy="5032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CA" sz="1900" b="1" dirty="0">
                <a:ea typeface="Calibri" panose="020F0502020204030204" pitchFamily="34" charset="0"/>
              </a:rPr>
              <a:t>Quality of life (QOL) impact in patients who have atopic dermatitis (AD)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endParaRPr lang="en-CA" sz="1900" b="1" dirty="0">
              <a:ea typeface="Calibri" panose="020F0502020204030204" pitchFamily="34" charset="0"/>
            </a:endParaRPr>
          </a:p>
          <a:p>
            <a:pPr marL="457200" lvl="0" indent="-4572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Approach to addressing </a:t>
            </a:r>
            <a:r>
              <a:rPr lang="en-CA" sz="1900" b="1" dirty="0">
                <a:ea typeface="Calibri" panose="020F0502020204030204" pitchFamily="34" charset="0"/>
              </a:rPr>
              <a:t>mental health sequelae in patients with AD</a:t>
            </a:r>
          </a:p>
          <a:p>
            <a:pPr marL="457200" lvl="0" indent="-457200">
              <a:lnSpc>
                <a:spcPct val="115000"/>
              </a:lnSpc>
              <a:buFont typeface="+mj-lt"/>
              <a:buAutoNum type="arabicPeriod"/>
            </a:pP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457200" lvl="0" indent="-457200">
              <a:lnSpc>
                <a:spcPct val="115000"/>
              </a:lnSpc>
              <a:buFont typeface="+mj-lt"/>
              <a:buAutoNum type="arabicPeriod"/>
            </a:pPr>
            <a:r>
              <a:rPr lang="en-CA" sz="1900" b="1" u="none" strike="noStrike" dirty="0">
                <a:effectLst/>
                <a:ea typeface="Calibri" panose="020F0502020204030204" pitchFamily="34" charset="0"/>
              </a:rPr>
              <a:t>Ev</a:t>
            </a:r>
            <a:r>
              <a:rPr lang="en-CA" sz="1900" b="1" dirty="0">
                <a:ea typeface="Calibri" panose="020F0502020204030204" pitchFamily="34" charset="0"/>
              </a:rPr>
              <a:t>idence-based interventions for mental health sequelae in patients with AD</a:t>
            </a:r>
            <a:endParaRPr lang="en-CA" sz="1900" b="1" u="none" strike="noStrike" dirty="0">
              <a:effectLst/>
              <a:ea typeface="Calibri" panose="020F0502020204030204" pitchFamily="34" charset="0"/>
            </a:endParaRPr>
          </a:p>
          <a:p>
            <a:pPr marL="457200" lvl="1" indent="0">
              <a:lnSpc>
                <a:spcPct val="115000"/>
              </a:lnSpc>
              <a:buNone/>
            </a:pPr>
            <a:endParaRPr lang="en-CA" sz="1900" i="1" dirty="0"/>
          </a:p>
          <a:p>
            <a:pPr marL="800100" lvl="1" indent="-342900">
              <a:lnSpc>
                <a:spcPct val="115000"/>
              </a:lnSpc>
              <a:buFont typeface="+mj-lt"/>
              <a:buAutoNum type="alphaUcPeriod"/>
            </a:pPr>
            <a:endParaRPr lang="en-CA" sz="1900" b="1" dirty="0"/>
          </a:p>
          <a:p>
            <a:pPr marL="457200" lvl="1" indent="0">
              <a:lnSpc>
                <a:spcPct val="115000"/>
              </a:lnSpc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8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-Topics_Community Panel Roundtable_Summary deck" id="{CED6AD37-C655-7A41-828D-603B016A4CA7}" vid="{4D194FA2-BC08-B242-9D7D-DEE311D387A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57342BD4E7B4C9513F57E7CC07D44" ma:contentTypeVersion="16" ma:contentTypeDescription="Create a new document." ma:contentTypeScope="" ma:versionID="381fbf80044e2cb014c5407fbc144b97">
  <xsd:schema xmlns:xsd="http://www.w3.org/2001/XMLSchema" xmlns:xs="http://www.w3.org/2001/XMLSchema" xmlns:p="http://schemas.microsoft.com/office/2006/metadata/properties" xmlns:ns2="0ca6896c-b376-46b0-80e0-30037fee7068" xmlns:ns3="09c7dc5f-8d50-40e1-848e-800b39415f8e" targetNamespace="http://schemas.microsoft.com/office/2006/metadata/properties" ma:root="true" ma:fieldsID="69737ea6dae2a790aac28a41cb7f2c84" ns2:_="" ns3:_="">
    <xsd:import namespace="0ca6896c-b376-46b0-80e0-30037fee7068"/>
    <xsd:import namespace="09c7dc5f-8d50-40e1-848e-800b39415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6896c-b376-46b0-80e0-30037fee7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aaf764-73f0-4b4c-b8e1-b7d465e08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7dc5f-8d50-40e1-848e-800b39415f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812e1c-87e0-4bf8-b081-6190977739fc}" ma:internalName="TaxCatchAll" ma:showField="CatchAllData" ma:web="09c7dc5f-8d50-40e1-848e-800b39415f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c7dc5f-8d50-40e1-848e-800b39415f8e" xsi:nil="true"/>
    <lcf76f155ced4ddcb4097134ff3c332f xmlns="0ca6896c-b376-46b0-80e0-30037fee7068">
      <Terms xmlns="http://schemas.microsoft.com/office/infopath/2007/PartnerControls"/>
    </lcf76f155ced4ddcb4097134ff3c332f>
    <SharedWithUsers xmlns="09c7dc5f-8d50-40e1-848e-800b39415f8e">
      <UserInfo>
        <DisplayName>Carolyn Sarah Jack, Ms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CB30EF9-EF00-4C31-A97D-DE85F191291E}">
  <ds:schemaRefs>
    <ds:schemaRef ds:uri="09c7dc5f-8d50-40e1-848e-800b39415f8e"/>
    <ds:schemaRef ds:uri="0ca6896c-b376-46b0-80e0-30037fee70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712881-0757-45DA-AABD-91952328C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72210-78D9-4D14-A93F-DC8E547F87A7}">
  <ds:schemaRefs>
    <ds:schemaRef ds:uri="09c7dc5f-8d50-40e1-848e-800b39415f8e"/>
    <ds:schemaRef ds:uri="0ca6896c-b376-46b0-80e0-30037fee70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1237</Words>
  <Application>Microsoft Macintosh PowerPoint</Application>
  <PresentationFormat>On-screen Show (4:3)</PresentationFormat>
  <Paragraphs>98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Georgia</vt:lpstr>
      <vt:lpstr>SymbolMT</vt:lpstr>
      <vt:lpstr>Office Theme</vt:lpstr>
      <vt:lpstr>PowerPoint Presentation</vt:lpstr>
      <vt:lpstr>PowerPoint Presentation</vt:lpstr>
      <vt:lpstr>Key points for: Dermatology Trainees</vt:lpstr>
      <vt:lpstr>Key points for: General Practitioners </vt:lpstr>
      <vt:lpstr>Key points for: Adult-Adolescent Patients</vt:lpstr>
      <vt:lpstr>What added information is needed for… ?  </vt:lpstr>
      <vt:lpstr>Three points most relevant to my practice?   </vt:lpstr>
      <vt:lpstr>Prepare 2-3 post-video questions for derm trainees    (Multiple choice, true/false, and/or short-answer questions from topic)</vt:lpstr>
      <vt:lpstr>Key Takeaway: Vote via Annotation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Jack</dc:creator>
  <cp:keywords/>
  <dc:description/>
  <cp:lastModifiedBy>Valerie Jack</cp:lastModifiedBy>
  <cp:revision>1</cp:revision>
  <dcterms:created xsi:type="dcterms:W3CDTF">2023-06-16T19:28:30Z</dcterms:created>
  <dcterms:modified xsi:type="dcterms:W3CDTF">2023-06-16T19:29:13Z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0x010100BF057342BD4E7B4C9513F57E7CC07D44</vt:lpwstr>
  </property>
  <property fmtid="{D5CDD505-2E9C-101B-9397-08002B2CF9AE}" pid="3" name="MediaServiceImageTags">
    <vt:lpwstr/>
  </property>
</Properties>
</file>