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sldIdLst>
    <p:sldId id="2147472081" r:id="rId5"/>
    <p:sldId id="2147472082" r:id="rId6"/>
    <p:sldId id="2147472083" r:id="rId7"/>
    <p:sldId id="2147472084" r:id="rId8"/>
    <p:sldId id="2147472085" r:id="rId9"/>
    <p:sldId id="2147472086" r:id="rId10"/>
    <p:sldId id="2147472087" r:id="rId11"/>
    <p:sldId id="2147472088" r:id="rId12"/>
    <p:sldId id="214747208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B415B8-C68A-D49B-BF2C-380136303182}" name="Valerie Jack" initials="VJ" userId="S::valerie.jack@mail.mcgill.ca::bc8a4918-3d7b-459b-b7c7-90d1f3543ae4" providerId="AD"/>
  <p188:author id="{5C9D35D9-1DDA-23E6-CE1E-F08C0177CE24}" name="Carolyn Sarah Jack, Ms" initials="CM" userId="S::carolyn.jack@mcgill.ca::154d5134-21b6-41bc-a815-eb8679469b1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Dutton, Ms." initials="LDM" lastIdx="6" clrIdx="0">
    <p:extLst>
      <p:ext uri="{19B8F6BF-5375-455C-9EA6-DF929625EA0E}">
        <p15:presenceInfo xmlns:p15="http://schemas.microsoft.com/office/powerpoint/2012/main" userId="S-1-5-21-2570627339-595396017-2782738742-1122526" providerId="AD"/>
      </p:ext>
    </p:extLst>
  </p:cmAuthor>
  <p:cmAuthor id="2" name="Maryse Masse" initials="MM" lastIdx="2" clrIdx="1">
    <p:extLst>
      <p:ext uri="{19B8F6BF-5375-455C-9EA6-DF929625EA0E}">
        <p15:presenceInfo xmlns:p15="http://schemas.microsoft.com/office/powerpoint/2012/main" userId="S-1-5-21-2570627339-595396017-2782738742-10301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A2F"/>
    <a:srgbClr val="0B2E3D"/>
    <a:srgbClr val="275A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22"/>
    <p:restoredTop sz="95604" autoAdjust="0"/>
  </p:normalViewPr>
  <p:slideViewPr>
    <p:cSldViewPr snapToGrid="0" snapToObjects="1">
      <p:cViewPr varScale="1">
        <p:scale>
          <a:sx n="105" d="100"/>
          <a:sy n="105" d="100"/>
        </p:scale>
        <p:origin x="85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38B01-C10C-D347-B5BB-61833818970C}" type="datetimeFigureOut">
              <a:rPr lang="en-CA" smtClean="0"/>
              <a:t>2023-06-12</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BFA58-6825-3C4B-955E-F01B328B72A6}" type="slidenum">
              <a:rPr lang="en-CA" smtClean="0"/>
              <a:t>‹#›</a:t>
            </a:fld>
            <a:endParaRPr lang="en-CA"/>
          </a:p>
        </p:txBody>
      </p:sp>
    </p:spTree>
    <p:extLst>
      <p:ext uri="{BB962C8B-B14F-4D97-AF65-F5344CB8AC3E}">
        <p14:creationId xmlns:p14="http://schemas.microsoft.com/office/powerpoint/2010/main" val="216146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9BFA58-6825-3C4B-955E-F01B328B72A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77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9BFA58-6825-3C4B-955E-F01B328B72A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85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9BFA58-6825-3C4B-955E-F01B328B72A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147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9BFA58-6825-3C4B-955E-F01B328B72A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4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a:effectLst/>
              <a:latin typeface="SymbolMT"/>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9BFA58-6825-3C4B-955E-F01B328B72A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50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9BFA58-6825-3C4B-955E-F01B328B72A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042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7793F182-5CB3-B14F-93B0-D12A60DE374A}"/>
              </a:ext>
            </a:extLst>
          </p:cNvPr>
          <p:cNvPicPr>
            <a:picLocks noChangeAspect="1"/>
          </p:cNvPicPr>
          <p:nvPr userDrawn="1"/>
        </p:nvPicPr>
        <p:blipFill rotWithShape="1">
          <a:blip r:embed="rId2"/>
          <a:srcRect t="3293" b="3873"/>
          <a:stretch/>
        </p:blipFill>
        <p:spPr>
          <a:xfrm>
            <a:off x="0" y="-10633"/>
            <a:ext cx="9180000" cy="6015716"/>
          </a:xfrm>
          <a:prstGeom prst="rect">
            <a:avLst/>
          </a:prstGeom>
        </p:spPr>
      </p:pic>
      <p:sp>
        <p:nvSpPr>
          <p:cNvPr id="2" name="Title 1"/>
          <p:cNvSpPr>
            <a:spLocks noGrp="1"/>
          </p:cNvSpPr>
          <p:nvPr>
            <p:ph type="ctrTitle" hasCustomPrompt="1"/>
          </p:nvPr>
        </p:nvSpPr>
        <p:spPr>
          <a:xfrm>
            <a:off x="1216819" y="2136535"/>
            <a:ext cx="6725093" cy="1659898"/>
          </a:xfrm>
        </p:spPr>
        <p:txBody>
          <a:bodyPr anchor="b">
            <a:normAutofit/>
          </a:bodyPr>
          <a:lstStyle>
            <a:lvl1pPr algn="ctr">
              <a:defRPr sz="4000">
                <a:solidFill>
                  <a:sysClr val="windowText" lastClr="000000"/>
                </a:solidFill>
              </a:defRPr>
            </a:lvl1pPr>
          </a:lstStyle>
          <a:p>
            <a:r>
              <a:rPr lang="en-US" dirty="0"/>
              <a:t>CLICK TO EDIT MASTER TITLE STYLE</a:t>
            </a:r>
          </a:p>
        </p:txBody>
      </p:sp>
      <p:sp>
        <p:nvSpPr>
          <p:cNvPr id="3" name="Subtitle 2"/>
          <p:cNvSpPr>
            <a:spLocks noGrp="1"/>
          </p:cNvSpPr>
          <p:nvPr>
            <p:ph type="subTitle" idx="1"/>
          </p:nvPr>
        </p:nvSpPr>
        <p:spPr>
          <a:xfrm>
            <a:off x="1143000" y="3891516"/>
            <a:ext cx="6858000" cy="756550"/>
          </a:xfrm>
        </p:spPr>
        <p:txBody>
          <a:bodyPr>
            <a:normAutofit/>
          </a:bodyPr>
          <a:lstStyle>
            <a:lvl1pPr marL="0" indent="0" algn="ctr">
              <a:buNone/>
              <a:defRPr sz="1800">
                <a:solidFill>
                  <a:schemeClr val="tx1">
                    <a:lumMod val="95000"/>
                    <a:lumOff val="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280670" y="6266974"/>
            <a:ext cx="2057400" cy="401638"/>
          </a:xfrm>
          <a:prstGeom prst="rect">
            <a:avLst/>
          </a:prstGeom>
        </p:spPr>
        <p:txBody>
          <a:bodyPr/>
          <a:lstStyle/>
          <a:p>
            <a:fld id="{B0E1CD4C-658C-CD48-8F1B-A53254DB6C21}" type="slidenum">
              <a:rPr lang="en-US" smtClean="0"/>
              <a:t>‹#›</a:t>
            </a:fld>
            <a:endParaRPr lang="en-US" dirty="0"/>
          </a:p>
        </p:txBody>
      </p:sp>
    </p:spTree>
    <p:extLst>
      <p:ext uri="{BB962C8B-B14F-4D97-AF65-F5344CB8AC3E}">
        <p14:creationId xmlns:p14="http://schemas.microsoft.com/office/powerpoint/2010/main" val="420046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DE9BF8-33A8-FB46-9907-85831F0E1892}"/>
              </a:ext>
            </a:extLst>
          </p:cNvPr>
          <p:cNvSpPr/>
          <p:nvPr userDrawn="1"/>
        </p:nvSpPr>
        <p:spPr>
          <a:xfrm>
            <a:off x="0" y="-10633"/>
            <a:ext cx="9144000" cy="68686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270000" y="6310800"/>
            <a:ext cx="2057400" cy="365125"/>
          </a:xfrm>
          <a:prstGeom prst="rect">
            <a:avLst/>
          </a:prstGeom>
        </p:spPr>
        <p:txBody>
          <a:bodyPr/>
          <a:lstStyle/>
          <a:p>
            <a:fld id="{B0E1CD4C-658C-CD48-8F1B-A53254DB6C21}" type="slidenum">
              <a:rPr lang="en-US" smtClean="0"/>
              <a:t>‹#›</a:t>
            </a:fld>
            <a:endParaRPr lang="en-US"/>
          </a:p>
        </p:txBody>
      </p:sp>
      <p:pic>
        <p:nvPicPr>
          <p:cNvPr id="9" name="Picture 8">
            <a:extLst>
              <a:ext uri="{FF2B5EF4-FFF2-40B4-BE49-F238E27FC236}">
                <a16:creationId xmlns:a16="http://schemas.microsoft.com/office/drawing/2014/main" id="{7612E70B-00B4-BE4D-A019-4662E86E45EE}"/>
              </a:ext>
            </a:extLst>
          </p:cNvPr>
          <p:cNvPicPr>
            <a:picLocks noChangeAspect="1"/>
          </p:cNvPicPr>
          <p:nvPr userDrawn="1"/>
        </p:nvPicPr>
        <p:blipFill>
          <a:blip r:embed="rId2">
            <a:alphaModFix amt="20000"/>
          </a:blip>
          <a:stretch>
            <a:fillRect/>
          </a:stretch>
        </p:blipFill>
        <p:spPr>
          <a:xfrm>
            <a:off x="-5963" y="-13648"/>
            <a:ext cx="9715500" cy="6858000"/>
          </a:xfrm>
          <a:prstGeom prst="rect">
            <a:avLst/>
          </a:prstGeom>
        </p:spPr>
      </p:pic>
    </p:spTree>
    <p:extLst>
      <p:ext uri="{BB962C8B-B14F-4D97-AF65-F5344CB8AC3E}">
        <p14:creationId xmlns:p14="http://schemas.microsoft.com/office/powerpoint/2010/main" val="372693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0" y="209237"/>
            <a:ext cx="8629650" cy="704088"/>
          </a:xfrm>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FFEB7F6-0CCC-457C-B9EE-74F324E8EF47}" type="slidenum">
              <a:rPr lang="en-CA" smtClean="0"/>
              <a:t>‹#›</a:t>
            </a:fld>
            <a:endParaRPr lang="en-CA"/>
          </a:p>
        </p:txBody>
      </p:sp>
    </p:spTree>
    <p:extLst>
      <p:ext uri="{BB962C8B-B14F-4D97-AF65-F5344CB8AC3E}">
        <p14:creationId xmlns:p14="http://schemas.microsoft.com/office/powerpoint/2010/main" val="364866642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Slide 2">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9F3371F6-980F-054D-8862-8AC2D23DF542}"/>
              </a:ext>
            </a:extLst>
          </p:cNvPr>
          <p:cNvPicPr>
            <a:picLocks noChangeAspect="1"/>
          </p:cNvPicPr>
          <p:nvPr userDrawn="1"/>
        </p:nvPicPr>
        <p:blipFill rotWithShape="1">
          <a:blip r:embed="rId2"/>
          <a:srcRect t="3293" b="3873"/>
          <a:stretch/>
        </p:blipFill>
        <p:spPr>
          <a:xfrm>
            <a:off x="0" y="-10633"/>
            <a:ext cx="9180000" cy="6015716"/>
          </a:xfrm>
          <a:prstGeom prst="rect">
            <a:avLst/>
          </a:prstGeom>
        </p:spPr>
      </p:pic>
      <p:sp>
        <p:nvSpPr>
          <p:cNvPr id="2" name="Title 1"/>
          <p:cNvSpPr>
            <a:spLocks noGrp="1"/>
          </p:cNvSpPr>
          <p:nvPr>
            <p:ph type="title" hasCustomPrompt="1"/>
          </p:nvPr>
        </p:nvSpPr>
        <p:spPr>
          <a:xfrm>
            <a:off x="623888" y="2346960"/>
            <a:ext cx="7886700" cy="1361440"/>
          </a:xfr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623888" y="4111945"/>
            <a:ext cx="7886700" cy="714056"/>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260350" y="6295391"/>
            <a:ext cx="2057400" cy="365125"/>
          </a:xfrm>
          <a:prstGeom prst="rect">
            <a:avLst/>
          </a:prstGeom>
        </p:spPr>
        <p:txBody>
          <a:bodyPr/>
          <a:lstStyle/>
          <a:p>
            <a:fld id="{B0E1CD4C-658C-CD48-8F1B-A53254DB6C21}" type="slidenum">
              <a:rPr lang="en-US" smtClean="0"/>
              <a:t>‹#›</a:t>
            </a:fld>
            <a:endParaRPr lang="en-US"/>
          </a:p>
        </p:txBody>
      </p:sp>
      <p:sp>
        <p:nvSpPr>
          <p:cNvPr id="8" name="Rectangle 7">
            <a:extLst>
              <a:ext uri="{FF2B5EF4-FFF2-40B4-BE49-F238E27FC236}">
                <a16:creationId xmlns:a16="http://schemas.microsoft.com/office/drawing/2014/main" id="{37AB3503-92AA-A241-AA0B-17FA76CD91CB}"/>
              </a:ext>
            </a:extLst>
          </p:cNvPr>
          <p:cNvSpPr/>
          <p:nvPr userDrawn="1"/>
        </p:nvSpPr>
        <p:spPr>
          <a:xfrm>
            <a:off x="717482" y="3820795"/>
            <a:ext cx="824230" cy="85409"/>
          </a:xfrm>
          <a:prstGeom prst="rect">
            <a:avLst/>
          </a:prstGeom>
          <a:solidFill>
            <a:srgbClr val="ED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40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91D5E0-4ED3-6A4C-87E4-D57A4F533348}"/>
              </a:ext>
            </a:extLst>
          </p:cNvPr>
          <p:cNvSpPr/>
          <p:nvPr userDrawn="1"/>
        </p:nvSpPr>
        <p:spPr>
          <a:xfrm>
            <a:off x="0" y="-10633"/>
            <a:ext cx="9144000" cy="68686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AC0A50E-7648-234F-9C2D-12B5BD25EB02}" type="datetimeFigureOut">
              <a:rPr lang="en-US" smtClean="0"/>
              <a:t>6/12/23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0E1CD4C-658C-CD48-8F1B-A53254DB6C21}" type="slidenum">
              <a:rPr lang="en-US" smtClean="0"/>
              <a:t>‹#›</a:t>
            </a:fld>
            <a:endParaRPr lang="en-US"/>
          </a:p>
        </p:txBody>
      </p:sp>
      <p:sp>
        <p:nvSpPr>
          <p:cNvPr id="7" name="Rectangle 6">
            <a:extLst>
              <a:ext uri="{FF2B5EF4-FFF2-40B4-BE49-F238E27FC236}">
                <a16:creationId xmlns:a16="http://schemas.microsoft.com/office/drawing/2014/main" id="{F16F848E-4FD9-7B4B-8CB5-115798887D5C}"/>
              </a:ext>
            </a:extLst>
          </p:cNvPr>
          <p:cNvSpPr/>
          <p:nvPr userDrawn="1"/>
        </p:nvSpPr>
        <p:spPr>
          <a:xfrm>
            <a:off x="737802" y="1610657"/>
            <a:ext cx="824230" cy="85409"/>
          </a:xfrm>
          <a:prstGeom prst="rect">
            <a:avLst/>
          </a:prstGeom>
          <a:solidFill>
            <a:srgbClr val="ED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FF6E5D0-8A34-4242-B671-452821A2E60B}"/>
              </a:ext>
            </a:extLst>
          </p:cNvPr>
          <p:cNvPicPr>
            <a:picLocks noChangeAspect="1"/>
          </p:cNvPicPr>
          <p:nvPr userDrawn="1"/>
        </p:nvPicPr>
        <p:blipFill>
          <a:blip r:embed="rId2">
            <a:alphaModFix amt="20000"/>
          </a:blip>
          <a:stretch>
            <a:fillRect/>
          </a:stretch>
        </p:blipFill>
        <p:spPr>
          <a:xfrm>
            <a:off x="-5963" y="-13648"/>
            <a:ext cx="9715500" cy="6858000"/>
          </a:xfrm>
          <a:prstGeom prst="rect">
            <a:avLst/>
          </a:prstGeom>
        </p:spPr>
      </p:pic>
    </p:spTree>
    <p:extLst>
      <p:ext uri="{BB962C8B-B14F-4D97-AF65-F5344CB8AC3E}">
        <p14:creationId xmlns:p14="http://schemas.microsoft.com/office/powerpoint/2010/main" val="423037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770077-0996-2349-B471-9BD83F2BEF2F}"/>
              </a:ext>
            </a:extLst>
          </p:cNvPr>
          <p:cNvSpPr/>
          <p:nvPr userDrawn="1"/>
        </p:nvSpPr>
        <p:spPr>
          <a:xfrm>
            <a:off x="0" y="-10633"/>
            <a:ext cx="9144000" cy="68686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normAutofit/>
          </a:bodyPr>
          <a:lstStyle>
            <a:lvl1pPr marL="0" indent="0">
              <a:lnSpc>
                <a:spcPct val="130000"/>
              </a:lnSpc>
              <a:spcBef>
                <a:spcPts val="0"/>
              </a:spcBef>
              <a:buNone/>
              <a:defRPr sz="1600"/>
            </a:lvl1pPr>
            <a:lvl2pPr>
              <a:lnSpc>
                <a:spcPct val="130000"/>
              </a:lnSpc>
              <a:defRPr sz="1600"/>
            </a:lvl2pPr>
            <a:lvl3pPr>
              <a:lnSpc>
                <a:spcPct val="130000"/>
              </a:lnSpc>
              <a:defRPr sz="1600"/>
            </a:lvl3pPr>
            <a:lvl4pPr>
              <a:lnSpc>
                <a:spcPct val="130000"/>
              </a:lnSpc>
              <a:defRPr sz="1600"/>
            </a:lvl4pPr>
            <a:lvl5pPr>
              <a:lnSpc>
                <a:spcPct val="130000"/>
              </a:lnSpc>
              <a:defRPr sz="1600"/>
            </a:lvl5pPr>
          </a:lstStyle>
          <a:p>
            <a:pPr lvl="0"/>
            <a:r>
              <a:rPr lang="en-US"/>
              <a:t>Click to edit Master text styles</a:t>
            </a:r>
          </a:p>
        </p:txBody>
      </p:sp>
      <p:sp>
        <p:nvSpPr>
          <p:cNvPr id="4" name="Content Placeholder 3"/>
          <p:cNvSpPr>
            <a:spLocks noGrp="1"/>
          </p:cNvSpPr>
          <p:nvPr>
            <p:ph sz="half" idx="2"/>
          </p:nvPr>
        </p:nvSpPr>
        <p:spPr>
          <a:xfrm>
            <a:off x="4629150" y="1825625"/>
            <a:ext cx="3886200" cy="4351338"/>
          </a:xfrm>
        </p:spPr>
        <p:txBody>
          <a:bodyPr>
            <a:normAutofit/>
          </a:bodyPr>
          <a:lstStyle>
            <a:lvl1pPr marL="0" indent="0">
              <a:spcBef>
                <a:spcPts val="0"/>
              </a:spcBef>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7" name="Slide Number Placeholder 6"/>
          <p:cNvSpPr>
            <a:spLocks noGrp="1"/>
          </p:cNvSpPr>
          <p:nvPr>
            <p:ph type="sldNum" sz="quarter" idx="12"/>
          </p:nvPr>
        </p:nvSpPr>
        <p:spPr>
          <a:xfrm>
            <a:off x="270510" y="6310311"/>
            <a:ext cx="2057400" cy="365125"/>
          </a:xfrm>
          <a:prstGeom prst="rect">
            <a:avLst/>
          </a:prstGeom>
        </p:spPr>
        <p:txBody>
          <a:bodyPr/>
          <a:lstStyle/>
          <a:p>
            <a:fld id="{B0E1CD4C-658C-CD48-8F1B-A53254DB6C21}" type="slidenum">
              <a:rPr lang="en-US" smtClean="0"/>
              <a:t>‹#›</a:t>
            </a:fld>
            <a:endParaRPr lang="en-US"/>
          </a:p>
        </p:txBody>
      </p:sp>
      <p:sp>
        <p:nvSpPr>
          <p:cNvPr id="8" name="Rectangle 7">
            <a:extLst>
              <a:ext uri="{FF2B5EF4-FFF2-40B4-BE49-F238E27FC236}">
                <a16:creationId xmlns:a16="http://schemas.microsoft.com/office/drawing/2014/main" id="{6CFAEB6B-DF3B-FC4D-AA15-8DB3E1593D3E}"/>
              </a:ext>
            </a:extLst>
          </p:cNvPr>
          <p:cNvSpPr/>
          <p:nvPr userDrawn="1"/>
        </p:nvSpPr>
        <p:spPr>
          <a:xfrm>
            <a:off x="737802" y="1610657"/>
            <a:ext cx="824230" cy="85409"/>
          </a:xfrm>
          <a:prstGeom prst="rect">
            <a:avLst/>
          </a:prstGeom>
          <a:solidFill>
            <a:srgbClr val="ED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2DAA6E-87F3-9541-ADC2-6E7839AD4BE7}"/>
              </a:ext>
            </a:extLst>
          </p:cNvPr>
          <p:cNvPicPr>
            <a:picLocks noChangeAspect="1"/>
          </p:cNvPicPr>
          <p:nvPr userDrawn="1"/>
        </p:nvPicPr>
        <p:blipFill>
          <a:blip r:embed="rId2">
            <a:alphaModFix amt="20000"/>
          </a:blip>
          <a:stretch>
            <a:fillRect/>
          </a:stretch>
        </p:blipFill>
        <p:spPr>
          <a:xfrm>
            <a:off x="-5963" y="-13648"/>
            <a:ext cx="9715500" cy="6858000"/>
          </a:xfrm>
          <a:prstGeom prst="rect">
            <a:avLst/>
          </a:prstGeom>
        </p:spPr>
      </p:pic>
    </p:spTree>
    <p:extLst>
      <p:ext uri="{BB962C8B-B14F-4D97-AF65-F5344CB8AC3E}">
        <p14:creationId xmlns:p14="http://schemas.microsoft.com/office/powerpoint/2010/main" val="400527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B76607-BB04-714D-B846-AB4BA3B1A090}"/>
              </a:ext>
            </a:extLst>
          </p:cNvPr>
          <p:cNvSpPr/>
          <p:nvPr userDrawn="1"/>
        </p:nvSpPr>
        <p:spPr>
          <a:xfrm>
            <a:off x="0" y="-10633"/>
            <a:ext cx="9144000" cy="68686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28650" y="2387599"/>
            <a:ext cx="7886700" cy="3342641"/>
          </a:xfrm>
        </p:spPr>
        <p:txBody>
          <a:bodyPr numCol="2" spcCol="144000">
            <a:normAutofit/>
          </a:bodyPr>
          <a:lstStyle>
            <a:lvl1pPr marL="0" indent="0">
              <a:lnSpc>
                <a:spcPct val="130000"/>
              </a:lnSpc>
              <a:spcBef>
                <a:spcPts val="0"/>
              </a:spcBef>
              <a:buNone/>
              <a:defRPr sz="1600"/>
            </a:lvl1pPr>
            <a:lvl2pPr>
              <a:lnSpc>
                <a:spcPct val="130000"/>
              </a:lnSpc>
              <a:defRPr sz="1600"/>
            </a:lvl2pPr>
            <a:lvl3pPr>
              <a:lnSpc>
                <a:spcPct val="130000"/>
              </a:lnSpc>
              <a:defRPr sz="1600"/>
            </a:lvl3pPr>
            <a:lvl4pPr>
              <a:lnSpc>
                <a:spcPct val="130000"/>
              </a:lnSpc>
              <a:defRPr sz="1600"/>
            </a:lvl4pPr>
            <a:lvl5pPr>
              <a:lnSpc>
                <a:spcPct val="130000"/>
              </a:lnSpc>
              <a:defRPr sz="1600"/>
            </a:lvl5pPr>
          </a:lstStyle>
          <a:p>
            <a:pPr lvl="0"/>
            <a:r>
              <a:rPr lang="en-US"/>
              <a:t>Click to edit Master text styles</a:t>
            </a:r>
          </a:p>
        </p:txBody>
      </p:sp>
      <p:sp>
        <p:nvSpPr>
          <p:cNvPr id="7" name="Slide Number Placeholder 6"/>
          <p:cNvSpPr>
            <a:spLocks noGrp="1"/>
          </p:cNvSpPr>
          <p:nvPr>
            <p:ph type="sldNum" sz="quarter" idx="12"/>
          </p:nvPr>
        </p:nvSpPr>
        <p:spPr>
          <a:xfrm>
            <a:off x="270000" y="6310800"/>
            <a:ext cx="2057400" cy="365125"/>
          </a:xfrm>
          <a:prstGeom prst="rect">
            <a:avLst/>
          </a:prstGeom>
        </p:spPr>
        <p:txBody>
          <a:bodyPr/>
          <a:lstStyle/>
          <a:p>
            <a:fld id="{B0E1CD4C-658C-CD48-8F1B-A53254DB6C21}" type="slidenum">
              <a:rPr lang="en-US" smtClean="0"/>
              <a:t>‹#›</a:t>
            </a:fld>
            <a:endParaRPr lang="en-US"/>
          </a:p>
        </p:txBody>
      </p:sp>
      <p:sp>
        <p:nvSpPr>
          <p:cNvPr id="8" name="Rectangle 7">
            <a:extLst>
              <a:ext uri="{FF2B5EF4-FFF2-40B4-BE49-F238E27FC236}">
                <a16:creationId xmlns:a16="http://schemas.microsoft.com/office/drawing/2014/main" id="{6CFAEB6B-DF3B-FC4D-AA15-8DB3E1593D3E}"/>
              </a:ext>
            </a:extLst>
          </p:cNvPr>
          <p:cNvSpPr/>
          <p:nvPr userDrawn="1"/>
        </p:nvSpPr>
        <p:spPr>
          <a:xfrm>
            <a:off x="737802" y="1610657"/>
            <a:ext cx="824230" cy="85409"/>
          </a:xfrm>
          <a:prstGeom prst="rect">
            <a:avLst/>
          </a:prstGeom>
          <a:solidFill>
            <a:srgbClr val="ED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7D5B6707-F990-A048-8CDA-F124E518892E}"/>
              </a:ext>
            </a:extLst>
          </p:cNvPr>
          <p:cNvSpPr>
            <a:spLocks noGrp="1"/>
          </p:cNvSpPr>
          <p:nvPr>
            <p:ph type="body" sz="quarter" idx="13" hasCustomPrompt="1"/>
          </p:nvPr>
        </p:nvSpPr>
        <p:spPr>
          <a:xfrm>
            <a:off x="628650" y="1790700"/>
            <a:ext cx="7886700" cy="525463"/>
          </a:xfrm>
        </p:spPr>
        <p:txBody>
          <a:bodyPr>
            <a:normAutofit/>
          </a:bodyPr>
          <a:lstStyle>
            <a:lvl1pPr marL="0" indent="0">
              <a:buNone/>
              <a:defRPr sz="2000" b="1" i="0">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dirty="0"/>
              <a:t>Subtitle Here</a:t>
            </a:r>
          </a:p>
        </p:txBody>
      </p:sp>
      <p:pic>
        <p:nvPicPr>
          <p:cNvPr id="11" name="Picture 10">
            <a:extLst>
              <a:ext uri="{FF2B5EF4-FFF2-40B4-BE49-F238E27FC236}">
                <a16:creationId xmlns:a16="http://schemas.microsoft.com/office/drawing/2014/main" id="{504886B2-A684-9D4F-92AF-8E95C6076D69}"/>
              </a:ext>
            </a:extLst>
          </p:cNvPr>
          <p:cNvPicPr>
            <a:picLocks noChangeAspect="1"/>
          </p:cNvPicPr>
          <p:nvPr userDrawn="1"/>
        </p:nvPicPr>
        <p:blipFill>
          <a:blip r:embed="rId2">
            <a:alphaModFix amt="20000"/>
          </a:blip>
          <a:stretch>
            <a:fillRect/>
          </a:stretch>
        </p:blipFill>
        <p:spPr>
          <a:xfrm>
            <a:off x="-5963" y="-13648"/>
            <a:ext cx="9715500" cy="6858000"/>
          </a:xfrm>
          <a:prstGeom prst="rect">
            <a:avLst/>
          </a:prstGeom>
        </p:spPr>
      </p:pic>
    </p:spTree>
    <p:extLst>
      <p:ext uri="{BB962C8B-B14F-4D97-AF65-F5344CB8AC3E}">
        <p14:creationId xmlns:p14="http://schemas.microsoft.com/office/powerpoint/2010/main" val="220191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AC5008-4751-2C4D-9717-D2F0A96114A8}"/>
              </a:ext>
            </a:extLst>
          </p:cNvPr>
          <p:cNvSpPr/>
          <p:nvPr userDrawn="1"/>
        </p:nvSpPr>
        <p:spPr>
          <a:xfrm>
            <a:off x="0" y="-10633"/>
            <a:ext cx="9144000" cy="68686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a:xfrm>
            <a:off x="629841" y="365126"/>
            <a:ext cx="7886700" cy="1078843"/>
          </a:xfrm>
        </p:spPr>
        <p:txBody>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29842" y="1862753"/>
            <a:ext cx="3868340" cy="642322"/>
          </a:xfrm>
        </p:spPr>
        <p:txBody>
          <a:bodyPr anchor="b">
            <a:normAutofit/>
          </a:bodyPr>
          <a:lstStyle>
            <a:lvl1pPr marL="0" indent="0">
              <a:lnSpc>
                <a:spcPct val="10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162078"/>
          </a:xfrm>
        </p:spPr>
        <p:txBody>
          <a:bodyPr>
            <a:normAutofit/>
          </a:bodyPr>
          <a:lstStyle>
            <a:lvl1pPr marL="0" indent="0">
              <a:buNone/>
              <a:defRPr sz="1600"/>
            </a:lvl1pPr>
          </a:lstStyle>
          <a:p>
            <a:pPr lvl="0"/>
            <a:r>
              <a:rPr lang="en-US"/>
              <a:t>Click to edit Master text styles</a:t>
            </a:r>
          </a:p>
        </p:txBody>
      </p:sp>
      <p:sp>
        <p:nvSpPr>
          <p:cNvPr id="5" name="Text Placeholder 4"/>
          <p:cNvSpPr>
            <a:spLocks noGrp="1"/>
          </p:cNvSpPr>
          <p:nvPr>
            <p:ph type="body" sz="quarter" idx="3"/>
          </p:nvPr>
        </p:nvSpPr>
        <p:spPr>
          <a:xfrm>
            <a:off x="4629150" y="1862751"/>
            <a:ext cx="3887391" cy="642323"/>
          </a:xfrm>
        </p:spPr>
        <p:txBody>
          <a:bodyPr anchor="b">
            <a:normAutofit/>
          </a:bodyPr>
          <a:lstStyle>
            <a:lvl1pPr marL="0" indent="0">
              <a:lnSpc>
                <a:spcPct val="10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162078"/>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9" name="Slide Number Placeholder 8"/>
          <p:cNvSpPr>
            <a:spLocks noGrp="1"/>
          </p:cNvSpPr>
          <p:nvPr>
            <p:ph type="sldNum" sz="quarter" idx="12"/>
          </p:nvPr>
        </p:nvSpPr>
        <p:spPr>
          <a:xfrm>
            <a:off x="269801" y="6310800"/>
            <a:ext cx="2057400" cy="365125"/>
          </a:xfrm>
          <a:prstGeom prst="rect">
            <a:avLst/>
          </a:prstGeom>
        </p:spPr>
        <p:txBody>
          <a:bodyPr/>
          <a:lstStyle/>
          <a:p>
            <a:fld id="{B0E1CD4C-658C-CD48-8F1B-A53254DB6C21}" type="slidenum">
              <a:rPr lang="en-US" smtClean="0"/>
              <a:t>‹#›</a:t>
            </a:fld>
            <a:endParaRPr lang="en-US"/>
          </a:p>
        </p:txBody>
      </p:sp>
      <p:sp>
        <p:nvSpPr>
          <p:cNvPr id="10" name="Rectangle 9">
            <a:extLst>
              <a:ext uri="{FF2B5EF4-FFF2-40B4-BE49-F238E27FC236}">
                <a16:creationId xmlns:a16="http://schemas.microsoft.com/office/drawing/2014/main" id="{3D1B3A37-35C7-F04B-A48F-D495082E0AC5}"/>
              </a:ext>
            </a:extLst>
          </p:cNvPr>
          <p:cNvSpPr/>
          <p:nvPr userDrawn="1"/>
        </p:nvSpPr>
        <p:spPr>
          <a:xfrm>
            <a:off x="737802" y="1610657"/>
            <a:ext cx="824230" cy="85409"/>
          </a:xfrm>
          <a:prstGeom prst="rect">
            <a:avLst/>
          </a:prstGeom>
          <a:solidFill>
            <a:srgbClr val="ED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FE403F4-0803-FF49-84F3-5DEDD31BA1AD}"/>
              </a:ext>
            </a:extLst>
          </p:cNvPr>
          <p:cNvPicPr>
            <a:picLocks noChangeAspect="1"/>
          </p:cNvPicPr>
          <p:nvPr userDrawn="1"/>
        </p:nvPicPr>
        <p:blipFill>
          <a:blip r:embed="rId2">
            <a:alphaModFix amt="20000"/>
          </a:blip>
          <a:stretch>
            <a:fillRect/>
          </a:stretch>
        </p:blipFill>
        <p:spPr>
          <a:xfrm>
            <a:off x="-5963" y="-13648"/>
            <a:ext cx="9715500" cy="6858000"/>
          </a:xfrm>
          <a:prstGeom prst="rect">
            <a:avLst/>
          </a:prstGeom>
        </p:spPr>
      </p:pic>
    </p:spTree>
    <p:extLst>
      <p:ext uri="{BB962C8B-B14F-4D97-AF65-F5344CB8AC3E}">
        <p14:creationId xmlns:p14="http://schemas.microsoft.com/office/powerpoint/2010/main" val="403384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2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0D175-8666-6B4F-9C71-13B42D6637CE}"/>
              </a:ext>
            </a:extLst>
          </p:cNvPr>
          <p:cNvSpPr/>
          <p:nvPr userDrawn="1"/>
        </p:nvSpPr>
        <p:spPr>
          <a:xfrm>
            <a:off x="0" y="-10633"/>
            <a:ext cx="9144000" cy="68686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a:xfrm>
            <a:off x="629841" y="365126"/>
            <a:ext cx="7886700" cy="1078843"/>
          </a:xfrm>
        </p:spPr>
        <p:txBody>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29842" y="1862753"/>
            <a:ext cx="7691198" cy="535007"/>
          </a:xfrm>
        </p:spPr>
        <p:txBody>
          <a:bodyPr anchor="b">
            <a:normAutofit/>
          </a:bodyPr>
          <a:lstStyle>
            <a:lvl1pPr marL="0" indent="0">
              <a:lnSpc>
                <a:spcPct val="10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7691198" cy="3225165"/>
          </a:xfrm>
        </p:spPr>
        <p:txBody>
          <a:bodyPr numCol="2" spcCol="144000">
            <a:normAutofit/>
          </a:bodyPr>
          <a:lstStyle>
            <a:lvl1pPr marL="0" indent="0">
              <a:buNone/>
              <a:defRPr sz="1600"/>
            </a:lvl1pPr>
          </a:lstStyle>
          <a:p>
            <a:pPr lvl="0"/>
            <a:r>
              <a:rPr lang="en-US"/>
              <a:t>Click to edit Master text styles</a:t>
            </a:r>
          </a:p>
        </p:txBody>
      </p:sp>
      <p:sp>
        <p:nvSpPr>
          <p:cNvPr id="9" name="Slide Number Placeholder 8"/>
          <p:cNvSpPr>
            <a:spLocks noGrp="1"/>
          </p:cNvSpPr>
          <p:nvPr>
            <p:ph type="sldNum" sz="quarter" idx="12"/>
          </p:nvPr>
        </p:nvSpPr>
        <p:spPr>
          <a:xfrm>
            <a:off x="270000" y="6310800"/>
            <a:ext cx="2057400" cy="365125"/>
          </a:xfrm>
          <a:prstGeom prst="rect">
            <a:avLst/>
          </a:prstGeom>
        </p:spPr>
        <p:txBody>
          <a:bodyPr/>
          <a:lstStyle/>
          <a:p>
            <a:fld id="{B0E1CD4C-658C-CD48-8F1B-A53254DB6C21}" type="slidenum">
              <a:rPr lang="en-US" smtClean="0"/>
              <a:t>‹#›</a:t>
            </a:fld>
            <a:endParaRPr lang="en-US"/>
          </a:p>
        </p:txBody>
      </p:sp>
      <p:sp>
        <p:nvSpPr>
          <p:cNvPr id="10" name="Rectangle 9">
            <a:extLst>
              <a:ext uri="{FF2B5EF4-FFF2-40B4-BE49-F238E27FC236}">
                <a16:creationId xmlns:a16="http://schemas.microsoft.com/office/drawing/2014/main" id="{3D1B3A37-35C7-F04B-A48F-D495082E0AC5}"/>
              </a:ext>
            </a:extLst>
          </p:cNvPr>
          <p:cNvSpPr/>
          <p:nvPr userDrawn="1"/>
        </p:nvSpPr>
        <p:spPr>
          <a:xfrm>
            <a:off x="737802" y="1610657"/>
            <a:ext cx="824230" cy="85409"/>
          </a:xfrm>
          <a:prstGeom prst="rect">
            <a:avLst/>
          </a:prstGeom>
          <a:solidFill>
            <a:srgbClr val="ED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BF0AAA2-5C11-C845-9A01-A8BC24E551F9}"/>
              </a:ext>
            </a:extLst>
          </p:cNvPr>
          <p:cNvPicPr>
            <a:picLocks noChangeAspect="1"/>
          </p:cNvPicPr>
          <p:nvPr userDrawn="1"/>
        </p:nvPicPr>
        <p:blipFill>
          <a:blip r:embed="rId2">
            <a:alphaModFix amt="20000"/>
          </a:blip>
          <a:stretch>
            <a:fillRect/>
          </a:stretch>
        </p:blipFill>
        <p:spPr>
          <a:xfrm>
            <a:off x="-5963" y="-13648"/>
            <a:ext cx="9715500" cy="6858000"/>
          </a:xfrm>
          <a:prstGeom prst="rect">
            <a:avLst/>
          </a:prstGeom>
        </p:spPr>
      </p:pic>
    </p:spTree>
    <p:extLst>
      <p:ext uri="{BB962C8B-B14F-4D97-AF65-F5344CB8AC3E}">
        <p14:creationId xmlns:p14="http://schemas.microsoft.com/office/powerpoint/2010/main" val="113328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533BB1-C6B6-004E-8F0D-D02638698547}"/>
              </a:ext>
            </a:extLst>
          </p:cNvPr>
          <p:cNvSpPr/>
          <p:nvPr userDrawn="1"/>
        </p:nvSpPr>
        <p:spPr>
          <a:xfrm>
            <a:off x="0" y="-10633"/>
            <a:ext cx="9144000" cy="68686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a:xfrm>
            <a:off x="270000" y="6310800"/>
            <a:ext cx="2057400" cy="365125"/>
          </a:xfrm>
          <a:prstGeom prst="rect">
            <a:avLst/>
          </a:prstGeom>
        </p:spPr>
        <p:txBody>
          <a:bodyPr/>
          <a:lstStyle/>
          <a:p>
            <a:fld id="{B0E1CD4C-658C-CD48-8F1B-A53254DB6C21}" type="slidenum">
              <a:rPr lang="en-US" smtClean="0"/>
              <a:t>‹#›</a:t>
            </a:fld>
            <a:endParaRPr lang="en-US"/>
          </a:p>
        </p:txBody>
      </p:sp>
      <p:pic>
        <p:nvPicPr>
          <p:cNvPr id="6" name="Picture 5">
            <a:extLst>
              <a:ext uri="{FF2B5EF4-FFF2-40B4-BE49-F238E27FC236}">
                <a16:creationId xmlns:a16="http://schemas.microsoft.com/office/drawing/2014/main" id="{17309CE7-B6A2-CB47-847A-8EDFF49BA30B}"/>
              </a:ext>
            </a:extLst>
          </p:cNvPr>
          <p:cNvPicPr>
            <a:picLocks noChangeAspect="1"/>
          </p:cNvPicPr>
          <p:nvPr userDrawn="1"/>
        </p:nvPicPr>
        <p:blipFill>
          <a:blip r:embed="rId2">
            <a:alphaModFix amt="20000"/>
          </a:blip>
          <a:stretch>
            <a:fillRect/>
          </a:stretch>
        </p:blipFill>
        <p:spPr>
          <a:xfrm>
            <a:off x="-5963" y="-13648"/>
            <a:ext cx="9715500" cy="6858000"/>
          </a:xfrm>
          <a:prstGeom prst="rect">
            <a:avLst/>
          </a:prstGeom>
        </p:spPr>
      </p:pic>
    </p:spTree>
    <p:extLst>
      <p:ext uri="{BB962C8B-B14F-4D97-AF65-F5344CB8AC3E}">
        <p14:creationId xmlns:p14="http://schemas.microsoft.com/office/powerpoint/2010/main" val="182029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9875D3-7B07-F64B-B752-022BCA66671D}"/>
              </a:ext>
            </a:extLst>
          </p:cNvPr>
          <p:cNvSpPr/>
          <p:nvPr userDrawn="1"/>
        </p:nvSpPr>
        <p:spPr>
          <a:xfrm>
            <a:off x="0" y="-10633"/>
            <a:ext cx="9144000" cy="68686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270000" y="6310800"/>
            <a:ext cx="2057400" cy="365125"/>
          </a:xfrm>
          <a:prstGeom prst="rect">
            <a:avLst/>
          </a:prstGeom>
        </p:spPr>
        <p:txBody>
          <a:bodyPr/>
          <a:lstStyle/>
          <a:p>
            <a:fld id="{B0E1CD4C-658C-CD48-8F1B-A53254DB6C21}" type="slidenum">
              <a:rPr lang="en-US" smtClean="0"/>
              <a:t>‹#›</a:t>
            </a:fld>
            <a:endParaRPr lang="en-US"/>
          </a:p>
        </p:txBody>
      </p:sp>
      <p:pic>
        <p:nvPicPr>
          <p:cNvPr id="9" name="Picture 8">
            <a:extLst>
              <a:ext uri="{FF2B5EF4-FFF2-40B4-BE49-F238E27FC236}">
                <a16:creationId xmlns:a16="http://schemas.microsoft.com/office/drawing/2014/main" id="{5AD0E940-4B01-6648-97CE-913E38B54C49}"/>
              </a:ext>
            </a:extLst>
          </p:cNvPr>
          <p:cNvPicPr>
            <a:picLocks noChangeAspect="1"/>
          </p:cNvPicPr>
          <p:nvPr userDrawn="1"/>
        </p:nvPicPr>
        <p:blipFill>
          <a:blip r:embed="rId2">
            <a:alphaModFix amt="20000"/>
          </a:blip>
          <a:stretch>
            <a:fillRect/>
          </a:stretch>
        </p:blipFill>
        <p:spPr>
          <a:xfrm>
            <a:off x="-5963" y="-13648"/>
            <a:ext cx="9715500" cy="6858000"/>
          </a:xfrm>
          <a:prstGeom prst="rect">
            <a:avLst/>
          </a:prstGeom>
        </p:spPr>
      </p:pic>
    </p:spTree>
    <p:extLst>
      <p:ext uri="{BB962C8B-B14F-4D97-AF65-F5344CB8AC3E}">
        <p14:creationId xmlns:p14="http://schemas.microsoft.com/office/powerpoint/2010/main" val="340810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FC56600-A683-4546-9031-AD0B30ECC3DE}"/>
              </a:ext>
            </a:extLst>
          </p:cNvPr>
          <p:cNvPicPr>
            <a:picLocks noChangeAspect="1"/>
          </p:cNvPicPr>
          <p:nvPr userDrawn="1"/>
        </p:nvPicPr>
        <p:blipFill rotWithShape="1">
          <a:blip r:embed="rId13">
            <a:alphaModFix amt="35000"/>
          </a:blip>
          <a:srcRect l="1768" t="10070" r="1759" b="-141"/>
          <a:stretch/>
        </p:blipFill>
        <p:spPr>
          <a:xfrm>
            <a:off x="0" y="-10633"/>
            <a:ext cx="9144000" cy="6026399"/>
          </a:xfrm>
          <a:prstGeom prst="rect">
            <a:avLst/>
          </a:prstGeom>
        </p:spPr>
      </p:pic>
      <p:sp>
        <p:nvSpPr>
          <p:cNvPr id="2" name="Title Placeholder 1"/>
          <p:cNvSpPr>
            <a:spLocks noGrp="1"/>
          </p:cNvSpPr>
          <p:nvPr>
            <p:ph type="title"/>
          </p:nvPr>
        </p:nvSpPr>
        <p:spPr>
          <a:xfrm>
            <a:off x="628650" y="629920"/>
            <a:ext cx="7886700" cy="88644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36150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84548" y="6275071"/>
            <a:ext cx="12774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1CD4C-658C-CD48-8F1B-A53254DB6C21}" type="slidenum">
              <a:rPr lang="en-US" smtClean="0"/>
              <a:pPr/>
              <a:t>‹#›</a:t>
            </a:fld>
            <a:endParaRPr lang="en-US"/>
          </a:p>
        </p:txBody>
      </p:sp>
      <p:pic>
        <p:nvPicPr>
          <p:cNvPr id="20" name="Picture 19">
            <a:extLst>
              <a:ext uri="{FF2B5EF4-FFF2-40B4-BE49-F238E27FC236}">
                <a16:creationId xmlns:a16="http://schemas.microsoft.com/office/drawing/2014/main" id="{E5438043-D56F-A848-AD5F-6F637614FB56}"/>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5764192" y="6158204"/>
            <a:ext cx="3208514" cy="557167"/>
          </a:xfrm>
          <a:prstGeom prst="rect">
            <a:avLst/>
          </a:prstGeom>
        </p:spPr>
      </p:pic>
    </p:spTree>
    <p:extLst>
      <p:ext uri="{BB962C8B-B14F-4D97-AF65-F5344CB8AC3E}">
        <p14:creationId xmlns:p14="http://schemas.microsoft.com/office/powerpoint/2010/main" val="72227588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73" r:id="rId5"/>
    <p:sldLayoutId id="2147483665" r:id="rId6"/>
    <p:sldLayoutId id="2147483672" r:id="rId7"/>
    <p:sldLayoutId id="2147483667" r:id="rId8"/>
    <p:sldLayoutId id="2147483668" r:id="rId9"/>
    <p:sldLayoutId id="2147483669" r:id="rId10"/>
    <p:sldLayoutId id="2147483674" r:id="rId11"/>
  </p:sldLayoutIdLst>
  <p:txStyles>
    <p:titleStyle>
      <a:lvl1pPr algn="l" defTabSz="914400" rtl="0" eaLnBrk="1" latinLnBrk="0" hangingPunct="1">
        <a:lnSpc>
          <a:spcPct val="90000"/>
        </a:lnSpc>
        <a:spcBef>
          <a:spcPct val="0"/>
        </a:spcBef>
        <a:buNone/>
        <a:defRPr sz="3200" b="1" i="0" kern="1200">
          <a:solidFill>
            <a:sysClr val="windowText" lastClr="000000"/>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30000"/>
        </a:lnSpc>
        <a:spcBef>
          <a:spcPts val="1000"/>
        </a:spcBef>
        <a:buClr>
          <a:srgbClr val="ED1A2F"/>
        </a:buClr>
        <a:buSzPct val="115000"/>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30000"/>
        </a:lnSpc>
        <a:spcBef>
          <a:spcPts val="500"/>
        </a:spcBef>
        <a:buClr>
          <a:srgbClr val="ED1A2F"/>
        </a:buClr>
        <a:buSzPct val="115000"/>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30000"/>
        </a:lnSpc>
        <a:spcBef>
          <a:spcPts val="500"/>
        </a:spcBef>
        <a:buClr>
          <a:srgbClr val="ED1A2F"/>
        </a:buClr>
        <a:buSzPct val="115000"/>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30000"/>
        </a:lnSpc>
        <a:spcBef>
          <a:spcPts val="500"/>
        </a:spcBef>
        <a:buClr>
          <a:srgbClr val="ED1A2F"/>
        </a:buClr>
        <a:buSzPct val="115000"/>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30000"/>
        </a:lnSpc>
        <a:spcBef>
          <a:spcPts val="500"/>
        </a:spcBef>
        <a:buClr>
          <a:srgbClr val="ED1A2F"/>
        </a:buClr>
        <a:buSzPct val="115000"/>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55DE84C-0F00-1540-FC50-597661BB03E2}"/>
              </a:ext>
            </a:extLst>
          </p:cNvPr>
          <p:cNvSpPr txBox="1">
            <a:spLocks/>
          </p:cNvSpPr>
          <p:nvPr/>
        </p:nvSpPr>
        <p:spPr>
          <a:xfrm>
            <a:off x="1373443" y="1538020"/>
            <a:ext cx="6725093" cy="165989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200" b="1" i="0" kern="1200">
                <a:solidFill>
                  <a:sysClr val="windowText" lastClr="000000"/>
                </a:solidFill>
                <a:latin typeface="Arial Black" panose="020B0604020202020204" pitchFamily="34" charset="0"/>
                <a:ea typeface="+mj-ea"/>
                <a:cs typeface="Arial Black"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Black"/>
                <a:ea typeface="+mj-ea"/>
              </a:rPr>
              <a:t>A-Topics: Topic 5</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Black"/>
                <a:ea typeface="+mj-ea"/>
              </a:rPr>
              <a:t>Novel Systemic Therapies for the Treatment of Atopic Dermatitis</a:t>
            </a:r>
            <a:endParaRPr kumimoji="0" lang="en-US" sz="3200" b="1" i="0" u="none" strike="noStrike" kern="1200" cap="none" spc="0" normalizeH="0" baseline="0" noProof="0" dirty="0">
              <a:ln>
                <a:noFill/>
              </a:ln>
              <a:solidFill>
                <a:prstClr val="black">
                  <a:lumMod val="95000"/>
                  <a:lumOff val="5000"/>
                </a:prstClr>
              </a:solidFill>
              <a:effectLst/>
              <a:uLnTx/>
              <a:uFillTx/>
              <a:latin typeface="Arial Black" panose="020B0604020202020204" pitchFamily="34" charset="0"/>
              <a:ea typeface="+mj-ea"/>
            </a:endParaRPr>
          </a:p>
        </p:txBody>
      </p:sp>
      <p:sp>
        <p:nvSpPr>
          <p:cNvPr id="9" name="Subtitle 2">
            <a:extLst>
              <a:ext uri="{FF2B5EF4-FFF2-40B4-BE49-F238E27FC236}">
                <a16:creationId xmlns:a16="http://schemas.microsoft.com/office/drawing/2014/main" id="{54167FD6-C8DB-E8A5-2CEB-51778A262EE2}"/>
              </a:ext>
            </a:extLst>
          </p:cNvPr>
          <p:cNvSpPr txBox="1">
            <a:spLocks/>
          </p:cNvSpPr>
          <p:nvPr/>
        </p:nvSpPr>
        <p:spPr>
          <a:xfrm>
            <a:off x="1143000" y="3035823"/>
            <a:ext cx="6858000" cy="1476910"/>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0"/>
              </a:spcBef>
              <a:buClr>
                <a:srgbClr val="ED1A2F"/>
              </a:buClr>
              <a:buSzPct val="115000"/>
              <a:buFont typeface="Arial" panose="020B0604020202020204" pitchFamily="34" charset="0"/>
              <a:buNone/>
              <a:defRPr sz="16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30000"/>
              </a:lnSpc>
              <a:spcBef>
                <a:spcPts val="500"/>
              </a:spcBef>
              <a:buClr>
                <a:srgbClr val="ED1A2F"/>
              </a:buClr>
              <a:buSzPct val="115000"/>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30000"/>
              </a:lnSpc>
              <a:spcBef>
                <a:spcPts val="500"/>
              </a:spcBef>
              <a:buClr>
                <a:srgbClr val="ED1A2F"/>
              </a:buClr>
              <a:buSzPct val="115000"/>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30000"/>
              </a:lnSpc>
              <a:spcBef>
                <a:spcPts val="500"/>
              </a:spcBef>
              <a:buClr>
                <a:srgbClr val="ED1A2F"/>
              </a:buClr>
              <a:buSzPct val="115000"/>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30000"/>
              </a:lnSpc>
              <a:spcBef>
                <a:spcPts val="500"/>
              </a:spcBef>
              <a:buClr>
                <a:srgbClr val="ED1A2F"/>
              </a:buClr>
              <a:buSzPct val="115000"/>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
                <a:srgbClr val="ED1A2F"/>
              </a:buClr>
              <a:buSzPct val="115000"/>
              <a:buFont typeface="Arial" panose="020B0604020202020204" pitchFamily="34" charset="0"/>
              <a:buNone/>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Scientific Panel Lecturer: Dr. Melinda Gooderham</a:t>
            </a:r>
            <a:br>
              <a:rPr kumimoji="0" lang="en-US" sz="16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Community panelist : Dr. Lisa Iannattone</a:t>
            </a:r>
            <a:br>
              <a:rPr kumimoji="0" lang="en-US" sz="16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Affiliations: Assistant Professor, McGill University</a:t>
            </a:r>
            <a:endParaRPr kumimoji="0" lang="en-US" sz="16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pic>
        <p:nvPicPr>
          <p:cNvPr id="13" name="Picture 12" descr="Logo&#10;&#10;Description automatically generated">
            <a:extLst>
              <a:ext uri="{FF2B5EF4-FFF2-40B4-BE49-F238E27FC236}">
                <a16:creationId xmlns:a16="http://schemas.microsoft.com/office/drawing/2014/main" id="{327A6912-AA71-1C5C-578E-AE74006539FA}"/>
              </a:ext>
            </a:extLst>
          </p:cNvPr>
          <p:cNvPicPr>
            <a:picLocks noChangeAspect="1"/>
          </p:cNvPicPr>
          <p:nvPr/>
        </p:nvPicPr>
        <p:blipFill>
          <a:blip r:embed="rId3"/>
          <a:stretch>
            <a:fillRect/>
          </a:stretch>
        </p:blipFill>
        <p:spPr>
          <a:xfrm>
            <a:off x="7565480" y="5377814"/>
            <a:ext cx="1570232" cy="1443600"/>
          </a:xfrm>
          <a:prstGeom prst="rect">
            <a:avLst/>
          </a:prstGeom>
        </p:spPr>
      </p:pic>
    </p:spTree>
    <p:extLst>
      <p:ext uri="{BB962C8B-B14F-4D97-AF65-F5344CB8AC3E}">
        <p14:creationId xmlns:p14="http://schemas.microsoft.com/office/powerpoint/2010/main" val="386950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89B2E4C-D7BC-D249-9E2A-8FA8CA81B2DA}"/>
              </a:ext>
            </a:extLst>
          </p:cNvPr>
          <p:cNvSpPr>
            <a:spLocks noGrp="1"/>
          </p:cNvSpPr>
          <p:nvPr>
            <p:ph sz="half" idx="1"/>
          </p:nvPr>
        </p:nvSpPr>
        <p:spPr>
          <a:xfrm>
            <a:off x="628650" y="2333297"/>
            <a:ext cx="3464715" cy="3843666"/>
          </a:xfr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b="1" dirty="0">
                <a:solidFill>
                  <a:schemeClr val="tx1"/>
                </a:solidFill>
                <a:latin typeface="+mn-lt"/>
                <a:cs typeface="+mn-cs"/>
              </a:rPr>
              <a:t>Lisa Iannattone</a:t>
            </a:r>
          </a:p>
          <a:p>
            <a:pPr indent="-228600">
              <a:lnSpc>
                <a:spcPct val="90000"/>
              </a:lnSpc>
              <a:spcAft>
                <a:spcPts val="600"/>
              </a:spcAft>
              <a:buFont typeface="Arial" panose="020B0604020202020204" pitchFamily="34" charset="0"/>
              <a:buChar char="•"/>
            </a:pPr>
            <a:r>
              <a:rPr lang="en-US" sz="1700" dirty="0">
                <a:solidFill>
                  <a:schemeClr val="tx1"/>
                </a:solidFill>
                <a:latin typeface="+mn-lt"/>
                <a:cs typeface="+mn-cs"/>
              </a:rPr>
              <a:t>Relationships with for-profit and/or non-profit organizations: </a:t>
            </a:r>
          </a:p>
          <a:p>
            <a:pPr marL="285750" indent="-228600">
              <a:lnSpc>
                <a:spcPct val="90000"/>
              </a:lnSpc>
              <a:spcAft>
                <a:spcPts val="600"/>
              </a:spcAft>
              <a:buFont typeface="Arial" panose="020B0604020202020204" pitchFamily="34" charset="0"/>
              <a:buChar char="•"/>
            </a:pPr>
            <a:r>
              <a:rPr lang="en-US" sz="1700" b="1" dirty="0">
                <a:solidFill>
                  <a:schemeClr val="tx1"/>
                </a:solidFill>
                <a:latin typeface="+mn-lt"/>
                <a:cs typeface="+mn-cs"/>
              </a:rPr>
              <a:t>Grant/Research Support: </a:t>
            </a:r>
            <a:r>
              <a:rPr lang="en-US" sz="1700" dirty="0">
                <a:solidFill>
                  <a:schemeClr val="tx1"/>
                </a:solidFill>
                <a:latin typeface="+mn-lt"/>
                <a:cs typeface="+mn-cs"/>
              </a:rPr>
              <a:t>nil</a:t>
            </a:r>
          </a:p>
          <a:p>
            <a:pPr marL="285750" indent="-228600">
              <a:lnSpc>
                <a:spcPct val="90000"/>
              </a:lnSpc>
              <a:spcAft>
                <a:spcPts val="600"/>
              </a:spcAft>
              <a:buFont typeface="Arial" panose="020B0604020202020204" pitchFamily="34" charset="0"/>
              <a:buChar char="•"/>
            </a:pPr>
            <a:r>
              <a:rPr lang="en-US" sz="1700" b="1" dirty="0">
                <a:solidFill>
                  <a:schemeClr val="tx1"/>
                </a:solidFill>
                <a:latin typeface="+mn-lt"/>
                <a:cs typeface="+mn-cs"/>
              </a:rPr>
              <a:t>Speakers Bureau/Honoraria: </a:t>
            </a:r>
            <a:r>
              <a:rPr lang="en-US" sz="1700" dirty="0">
                <a:solidFill>
                  <a:schemeClr val="tx1"/>
                </a:solidFill>
                <a:latin typeface="+mn-lt"/>
                <a:cs typeface="+mn-cs"/>
              </a:rPr>
              <a:t>Sun Pharma, Sanofi, UCB Canada, Galderma, RBC Consultants</a:t>
            </a:r>
          </a:p>
          <a:p>
            <a:pPr marL="285750" indent="-228600">
              <a:lnSpc>
                <a:spcPct val="90000"/>
              </a:lnSpc>
              <a:spcAft>
                <a:spcPts val="600"/>
              </a:spcAft>
              <a:buFont typeface="Arial" panose="020B0604020202020204" pitchFamily="34" charset="0"/>
              <a:buChar char="•"/>
            </a:pPr>
            <a:r>
              <a:rPr lang="en-US" sz="1700" b="1" dirty="0">
                <a:solidFill>
                  <a:schemeClr val="tx1"/>
                </a:solidFill>
                <a:latin typeface="+mn-lt"/>
                <a:cs typeface="+mn-cs"/>
              </a:rPr>
              <a:t>Other: </a:t>
            </a:r>
            <a:r>
              <a:rPr lang="en-US" sz="1700" dirty="0">
                <a:solidFill>
                  <a:schemeClr val="tx1"/>
                </a:solidFill>
                <a:latin typeface="+mn-lt"/>
                <a:cs typeface="+mn-cs"/>
              </a:rPr>
              <a:t>Canadian Dermatology Association (Board of Directors)</a:t>
            </a:r>
          </a:p>
        </p:txBody>
      </p:sp>
      <p:pic>
        <p:nvPicPr>
          <p:cNvPr id="4" name="Picture 4" descr="A picture containing dark, star, outdoor object, colorful&#10;&#10;Description automatically generated">
            <a:extLst>
              <a:ext uri="{FF2B5EF4-FFF2-40B4-BE49-F238E27FC236}">
                <a16:creationId xmlns:a16="http://schemas.microsoft.com/office/drawing/2014/main" id="{4FBDA2CF-1AC8-07A4-DA8E-692A5E175198}"/>
              </a:ext>
            </a:extLst>
          </p:cNvPr>
          <p:cNvPicPr>
            <a:picLocks noChangeAspect="1"/>
          </p:cNvPicPr>
          <p:nvPr/>
        </p:nvPicPr>
        <p:blipFill rotWithShape="1">
          <a:blip r:embed="rId2"/>
          <a:srcRect l="12243" r="34286" b="2"/>
          <a:stretch/>
        </p:blipFill>
        <p:spPr>
          <a:xfrm>
            <a:off x="4722015" y="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itle 1">
            <a:extLst>
              <a:ext uri="{FF2B5EF4-FFF2-40B4-BE49-F238E27FC236}">
                <a16:creationId xmlns:a16="http://schemas.microsoft.com/office/drawing/2014/main" id="{D75D1885-49B2-25A5-C6A2-0446CD9E7292}"/>
              </a:ext>
            </a:extLst>
          </p:cNvPr>
          <p:cNvSpPr txBox="1">
            <a:spLocks/>
          </p:cNvSpPr>
          <p:nvPr/>
        </p:nvSpPr>
        <p:spPr>
          <a:xfrm>
            <a:off x="628650" y="527411"/>
            <a:ext cx="7886700" cy="8864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ysClr val="windowText" lastClr="000000"/>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Arial Black"/>
                <a:ea typeface="+mj-ea"/>
              </a:rPr>
              <a:t>Disclosures</a:t>
            </a:r>
            <a:endParaRPr kumimoji="0" lang="en-US" sz="3200" b="1" i="0" u="none" strike="noStrike" kern="1200" cap="none" spc="0" normalizeH="0" baseline="0" noProof="0" dirty="0">
              <a:ln>
                <a:noFill/>
              </a:ln>
              <a:solidFill>
                <a:prstClr val="black">
                  <a:lumMod val="95000"/>
                  <a:lumOff val="5000"/>
                </a:prstClr>
              </a:solidFill>
              <a:effectLst/>
              <a:uLnTx/>
              <a:uFillTx/>
              <a:latin typeface="Arial Black" panose="020B0604020202020204" pitchFamily="34" charset="0"/>
              <a:ea typeface="+mj-ea"/>
            </a:endParaRPr>
          </a:p>
        </p:txBody>
      </p:sp>
    </p:spTree>
    <p:extLst>
      <p:ext uri="{BB962C8B-B14F-4D97-AF65-F5344CB8AC3E}">
        <p14:creationId xmlns:p14="http://schemas.microsoft.com/office/powerpoint/2010/main" val="245430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B58B-C722-684E-8E3B-0299DEAE6E1E}"/>
              </a:ext>
            </a:extLst>
          </p:cNvPr>
          <p:cNvSpPr>
            <a:spLocks noGrp="1"/>
          </p:cNvSpPr>
          <p:nvPr>
            <p:ph type="title"/>
          </p:nvPr>
        </p:nvSpPr>
        <p:spPr/>
        <p:txBody>
          <a:bodyPr>
            <a:noAutofit/>
          </a:bodyPr>
          <a:lstStyle/>
          <a:p>
            <a:r>
              <a:rPr lang="en-US" dirty="0">
                <a:solidFill>
                  <a:schemeClr val="tx1">
                    <a:lumMod val="95000"/>
                    <a:lumOff val="5000"/>
                  </a:schemeClr>
                </a:solidFill>
                <a:latin typeface="Arial Black"/>
              </a:rPr>
              <a:t>Key points for: </a:t>
            </a:r>
            <a:r>
              <a:rPr lang="en-US" dirty="0">
                <a:latin typeface="Arial Black"/>
              </a:rPr>
              <a:t>Dermatology Trainees</a:t>
            </a:r>
            <a:endParaRPr lang="en-US"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9A302899-68EE-D246-A1C3-6030755AA48F}"/>
              </a:ext>
            </a:extLst>
          </p:cNvPr>
          <p:cNvSpPr>
            <a:spLocks noGrp="1"/>
          </p:cNvSpPr>
          <p:nvPr>
            <p:ph idx="1"/>
          </p:nvPr>
        </p:nvSpPr>
        <p:spPr>
          <a:xfrm>
            <a:off x="628649" y="1825624"/>
            <a:ext cx="8327343" cy="5258839"/>
          </a:xfrm>
        </p:spPr>
        <p:txBody>
          <a:bodyPr vert="horz" lIns="91440" tIns="45720" rIns="91440" bIns="45720" rtlCol="0" anchor="t">
            <a:normAutofit fontScale="62500" lnSpcReduction="20000"/>
          </a:bodyPr>
          <a:lstStyle/>
          <a:p>
            <a:pPr marL="342900" indent="-342900">
              <a:lnSpc>
                <a:spcPct val="115000"/>
              </a:lnSpc>
              <a:buFont typeface="+mj-lt"/>
              <a:buAutoNum type="arabicPeriod"/>
            </a:pPr>
            <a:r>
              <a:rPr lang="en-CA" sz="1900" b="1" dirty="0">
                <a:ea typeface="Calibri" panose="020F0502020204030204" pitchFamily="34" charset="0"/>
              </a:rPr>
              <a:t>Novel systemic therapies target the molecular signalling pathways that cause AD</a:t>
            </a:r>
          </a:p>
          <a:p>
            <a:pPr marL="971550" lvl="1" indent="-514350">
              <a:buSzPct val="114999"/>
              <a:buFont typeface="+mj-lt"/>
              <a:buAutoNum type="alphaUcPeriod"/>
            </a:pPr>
            <a:r>
              <a:rPr lang="en-CA" sz="1900" i="1" dirty="0"/>
              <a:t>IL-4 and IL-13 bind to their receptors and activate the JAK-STAT pathway which results in the development of atopic dermatitis</a:t>
            </a:r>
          </a:p>
          <a:p>
            <a:pPr marL="971550" lvl="1" indent="-514350">
              <a:buSzPct val="114999"/>
              <a:buFont typeface="+mj-lt"/>
              <a:buAutoNum type="alphaUcPeriod"/>
            </a:pPr>
            <a:r>
              <a:rPr lang="en-CA" sz="1900" i="1" dirty="0"/>
              <a:t>The new systemic AD therapeutics t</a:t>
            </a:r>
            <a:r>
              <a:rPr lang="en-CA" sz="1900" b="0" i="1" dirty="0">
                <a:effectLst/>
              </a:rPr>
              <a:t>arget these cytokines, receptors or downstream signaling pathways to control the symptoms of AD</a:t>
            </a:r>
          </a:p>
          <a:p>
            <a:pPr marL="971550" lvl="1" indent="-514350">
              <a:buSzPct val="114999"/>
              <a:buFont typeface="+mj-lt"/>
              <a:buAutoNum type="alphaUcPeriod"/>
            </a:pPr>
            <a:r>
              <a:rPr lang="en-US" sz="1900" i="1" dirty="0"/>
              <a:t>Dupilumab targets the IL-4R alpha subunit common to the IL-4 and IL-13 receptors, Tralokinumab/Lebrikizumab bind IL-13 cytokine and JAK-1 inhibitors abrocitinib/upadacitinib inhibit the downstream cytokine signals</a:t>
            </a:r>
            <a:endParaRPr lang="en-CA" sz="1900" b="1" i="1" dirty="0">
              <a:ea typeface="Calibri" panose="020F0502020204030204" pitchFamily="34" charset="0"/>
            </a:endParaRPr>
          </a:p>
          <a:p>
            <a:pPr marL="342900" lvl="0" indent="-342900">
              <a:lnSpc>
                <a:spcPct val="115000"/>
              </a:lnSpc>
              <a:buFont typeface="+mj-lt"/>
              <a:buAutoNum type="arabicPeriod"/>
            </a:pPr>
            <a:r>
              <a:rPr lang="en-CA" sz="1900" b="1" dirty="0">
                <a:ea typeface="Calibri" panose="020F0502020204030204" pitchFamily="34" charset="0"/>
              </a:rPr>
              <a:t>Several novel systemic therapies for AD are highly effective</a:t>
            </a:r>
            <a:endParaRPr lang="en-CA" sz="1900" b="1" u="none" strike="noStrike" dirty="0">
              <a:effectLst/>
              <a:ea typeface="Calibri" panose="020F0502020204030204" pitchFamily="34" charset="0"/>
            </a:endParaRPr>
          </a:p>
          <a:p>
            <a:pPr marL="800100" lvl="1" indent="-342900">
              <a:lnSpc>
                <a:spcPct val="115000"/>
              </a:lnSpc>
              <a:buFont typeface="+mj-lt"/>
              <a:buAutoNum type="alphaUcPeriod"/>
            </a:pPr>
            <a:r>
              <a:rPr lang="en-CA" sz="1900" i="1" dirty="0">
                <a:ea typeface="Calibri" panose="020F0502020204030204" pitchFamily="34" charset="0"/>
              </a:rPr>
              <a:t>When comparing improvement in EASI score, upadacitinib 30mg and abrocitinib 200mg are the most effective systemic agents, followed by dupilumab</a:t>
            </a:r>
            <a:r>
              <a:rPr lang="en-CA" sz="1900" b="1" i="1" dirty="0">
                <a:ea typeface="Calibri" panose="020F0502020204030204" pitchFamily="34" charset="0"/>
              </a:rPr>
              <a:t>.</a:t>
            </a:r>
            <a:endParaRPr lang="en-CA" sz="1900" b="1" u="none" strike="noStrike" dirty="0">
              <a:effectLst/>
              <a:ea typeface="Calibri" panose="020F0502020204030204" pitchFamily="34" charset="0"/>
            </a:endParaRPr>
          </a:p>
          <a:p>
            <a:pPr marL="800100" lvl="1" indent="-342900">
              <a:lnSpc>
                <a:spcPct val="115000"/>
              </a:lnSpc>
              <a:buFont typeface="+mj-lt"/>
              <a:buAutoNum type="alphaUcPeriod"/>
            </a:pPr>
            <a:r>
              <a:rPr lang="en-CA" sz="1900" i="1" u="none" strike="noStrike" dirty="0">
                <a:effectLst/>
                <a:ea typeface="Calibri" panose="020F0502020204030204" pitchFamily="34" charset="0"/>
              </a:rPr>
              <a:t>70%, 62% and 43% of patients respectively achieved </a:t>
            </a:r>
            <a:r>
              <a:rPr lang="en-CA" sz="1900" i="1" dirty="0">
                <a:ea typeface="Calibri" panose="020F0502020204030204" pitchFamily="34" charset="0"/>
              </a:rPr>
              <a:t>75% improvement (EASI 75) in the trials.</a:t>
            </a:r>
            <a:endParaRPr lang="en-CA" sz="1900" i="1" u="none" strike="noStrike" dirty="0">
              <a:effectLst/>
              <a:ea typeface="Calibri" panose="020F0502020204030204" pitchFamily="34" charset="0"/>
            </a:endParaRPr>
          </a:p>
          <a:p>
            <a:pPr marL="800100" lvl="1" indent="-342900">
              <a:lnSpc>
                <a:spcPct val="115000"/>
              </a:lnSpc>
              <a:buFont typeface="+mj-lt"/>
              <a:buAutoNum type="alphaUcPeriod"/>
            </a:pPr>
            <a:r>
              <a:rPr lang="en-CA" sz="1900" i="1" u="none" strike="noStrike" dirty="0">
                <a:effectLst/>
                <a:ea typeface="Calibri" panose="020F0502020204030204" pitchFamily="34" charset="0"/>
              </a:rPr>
              <a:t>In a meta-analysis comparing new agents to Dupilumab, n</a:t>
            </a:r>
            <a:r>
              <a:rPr lang="en-CA" sz="1900" i="1" dirty="0">
                <a:ea typeface="Calibri" panose="020F0502020204030204" pitchFamily="34" charset="0"/>
              </a:rPr>
              <a:t>o differences were seen for POEMS or DLQI.</a:t>
            </a:r>
            <a:endParaRPr lang="en-CA" sz="1900" i="1" u="none" strike="noStrike" dirty="0">
              <a:effectLst/>
              <a:ea typeface="Calibri" panose="020F0502020204030204" pitchFamily="34" charset="0"/>
            </a:endParaRPr>
          </a:p>
          <a:p>
            <a:pPr marL="342900" lvl="0" indent="-342900">
              <a:lnSpc>
                <a:spcPct val="115000"/>
              </a:lnSpc>
              <a:buFont typeface="+mj-lt"/>
              <a:buAutoNum type="arabicPeriod"/>
            </a:pPr>
            <a:r>
              <a:rPr lang="en-CA" sz="1900" b="1" u="none" strike="noStrike" dirty="0">
                <a:effectLst/>
                <a:ea typeface="Calibri" panose="020F0502020204030204" pitchFamily="34" charset="0"/>
              </a:rPr>
              <a:t>Monoclonal antibodies have a more favorable adverse event profile than JAK-1 inhibitors</a:t>
            </a:r>
          </a:p>
          <a:p>
            <a:pPr marL="800100" lvl="1" indent="-342900">
              <a:lnSpc>
                <a:spcPct val="115000"/>
              </a:lnSpc>
              <a:buFont typeface="+mj-lt"/>
              <a:buAutoNum type="alphaUcPeriod"/>
            </a:pPr>
            <a:r>
              <a:rPr lang="en-CA" sz="1900" i="1" dirty="0"/>
              <a:t>AE of monoclonal antibodies include conjunctivitis, head and neck erythema and injection site reactions. No lab monitoring is required.</a:t>
            </a:r>
          </a:p>
          <a:p>
            <a:pPr marL="800100" lvl="1" indent="-342900">
              <a:lnSpc>
                <a:spcPct val="115000"/>
              </a:lnSpc>
              <a:buFont typeface="+mj-lt"/>
              <a:buAutoNum type="alphaUcPeriod"/>
            </a:pPr>
            <a:r>
              <a:rPr lang="en-CA" sz="1900" i="1" dirty="0"/>
              <a:t>AE of JAK-1 inhibitors include tolerability issues secondary to nausea, vomiting, headache and acne, as well as cytopenias, CK elevations, dyslipidemia, MACE, thrombosis, malignancy, herpesvirus reactivation. Monitoring is required. </a:t>
            </a:r>
          </a:p>
          <a:p>
            <a:pPr marL="800100" lvl="1" indent="-342900">
              <a:lnSpc>
                <a:spcPct val="115000"/>
              </a:lnSpc>
              <a:buFont typeface="+mj-lt"/>
              <a:buAutoNum type="alphaUcPeriod"/>
            </a:pPr>
            <a:r>
              <a:rPr lang="en-CA" sz="1900" i="1" dirty="0"/>
              <a:t>Safety data for the JAK-1 inhibitors was generated from several different patient populations. There was no statistically significant difference in serious adverse events compared to placebo for any of the systemic agents in the atopic dermatitis trials.</a:t>
            </a:r>
            <a:endParaRPr lang="en-CA" sz="1900" b="1" dirty="0"/>
          </a:p>
        </p:txBody>
      </p:sp>
    </p:spTree>
    <p:extLst>
      <p:ext uri="{BB962C8B-B14F-4D97-AF65-F5344CB8AC3E}">
        <p14:creationId xmlns:p14="http://schemas.microsoft.com/office/powerpoint/2010/main" val="99987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B58B-C722-684E-8E3B-0299DEAE6E1E}"/>
              </a:ext>
            </a:extLst>
          </p:cNvPr>
          <p:cNvSpPr>
            <a:spLocks noGrp="1"/>
          </p:cNvSpPr>
          <p:nvPr>
            <p:ph type="title"/>
          </p:nvPr>
        </p:nvSpPr>
        <p:spPr/>
        <p:txBody>
          <a:bodyPr>
            <a:noAutofit/>
          </a:bodyPr>
          <a:lstStyle/>
          <a:p>
            <a:r>
              <a:rPr lang="en-US" dirty="0">
                <a:solidFill>
                  <a:schemeClr val="tx1">
                    <a:lumMod val="95000"/>
                    <a:lumOff val="5000"/>
                  </a:schemeClr>
                </a:solidFill>
                <a:latin typeface="Arial Black"/>
              </a:rPr>
              <a:t>Key points for: General </a:t>
            </a:r>
            <a:r>
              <a:rPr lang="en-US" dirty="0" err="1">
                <a:solidFill>
                  <a:schemeClr val="tx1">
                    <a:lumMod val="95000"/>
                    <a:lumOff val="5000"/>
                  </a:schemeClr>
                </a:solidFill>
                <a:latin typeface="Arial Black"/>
              </a:rPr>
              <a:t>Practicioners</a:t>
            </a:r>
            <a:endParaRPr lang="en-US"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9A302899-68EE-D246-A1C3-6030755AA48F}"/>
              </a:ext>
            </a:extLst>
          </p:cNvPr>
          <p:cNvSpPr>
            <a:spLocks noGrp="1"/>
          </p:cNvSpPr>
          <p:nvPr>
            <p:ph idx="1"/>
          </p:nvPr>
        </p:nvSpPr>
        <p:spPr>
          <a:xfrm>
            <a:off x="628649" y="1825624"/>
            <a:ext cx="8327343" cy="5258839"/>
          </a:xfrm>
        </p:spPr>
        <p:txBody>
          <a:bodyPr vert="horz" lIns="91440" tIns="45720" rIns="91440" bIns="45720" rtlCol="0" anchor="t">
            <a:normAutofit fontScale="62500" lnSpcReduction="20000"/>
          </a:bodyPr>
          <a:lstStyle/>
          <a:p>
            <a:pPr marL="342900" indent="-342900">
              <a:lnSpc>
                <a:spcPct val="115000"/>
              </a:lnSpc>
              <a:buFont typeface="+mj-lt"/>
              <a:buAutoNum type="arabicPeriod"/>
            </a:pPr>
            <a:r>
              <a:rPr lang="en-CA" sz="1900" b="1" dirty="0">
                <a:ea typeface="Calibri" panose="020F0502020204030204" pitchFamily="34" charset="0"/>
              </a:rPr>
              <a:t>Novel systemic therapies target the molecular signalling pathways that cause AD</a:t>
            </a:r>
          </a:p>
          <a:p>
            <a:pPr marL="971550" lvl="1" indent="-514350">
              <a:buSzPct val="114999"/>
              <a:buFont typeface="+mj-lt"/>
              <a:buAutoNum type="alphaUcPeriod"/>
            </a:pPr>
            <a:r>
              <a:rPr lang="en-CA" sz="1900" i="1" dirty="0"/>
              <a:t>Patients that are not adequately controlled on topical therapies are candidates for systemic therapy.</a:t>
            </a:r>
          </a:p>
          <a:p>
            <a:pPr marL="971550" lvl="1" indent="-514350">
              <a:buSzPct val="114999"/>
              <a:buFont typeface="+mj-lt"/>
              <a:buAutoNum type="alphaUcPeriod"/>
            </a:pPr>
            <a:r>
              <a:rPr lang="en-CA" sz="1900" i="1" dirty="0"/>
              <a:t>IL-4 and IL-13 cytokines bind to their receptors and activate the JAK-STAT pathway which results in the development of atopic dermatitis</a:t>
            </a:r>
          </a:p>
          <a:p>
            <a:pPr marL="971550" lvl="1" indent="-514350">
              <a:buSzPct val="114999"/>
              <a:buFont typeface="+mj-lt"/>
              <a:buAutoNum type="alphaUcPeriod"/>
            </a:pPr>
            <a:r>
              <a:rPr lang="en-CA" sz="1900" i="1" dirty="0"/>
              <a:t>The new systemic AD therapeutics include monoclonal antibodies (d</a:t>
            </a:r>
            <a:r>
              <a:rPr lang="en-CA" sz="1900" b="0" i="1" dirty="0">
                <a:effectLst/>
              </a:rPr>
              <a:t>upilumab, tralokinumab, lebrikizumab) that target the IL-4/IL-13 cytokines or receptors and JAK-1 inhibitors (</a:t>
            </a:r>
            <a:r>
              <a:rPr lang="en-CA" sz="1900" i="1" dirty="0"/>
              <a:t>upadacitinib</a:t>
            </a:r>
            <a:r>
              <a:rPr lang="en-CA" sz="1900" b="0" i="1" dirty="0">
                <a:effectLst/>
              </a:rPr>
              <a:t>, </a:t>
            </a:r>
            <a:r>
              <a:rPr lang="en-CA" sz="1900" i="1" dirty="0"/>
              <a:t>a</a:t>
            </a:r>
            <a:r>
              <a:rPr lang="en-CA" sz="1900" b="0" i="1" dirty="0">
                <a:effectLst/>
              </a:rPr>
              <a:t>brocitinib) that target the downstream JAK-STAT signaling pathway.</a:t>
            </a:r>
          </a:p>
          <a:p>
            <a:pPr marL="514350" indent="-514350">
              <a:buSzPct val="114999"/>
              <a:buFont typeface="+mj-lt"/>
              <a:buAutoNum type="arabicPeriod"/>
            </a:pPr>
            <a:r>
              <a:rPr lang="en-CA" sz="1900" b="1" dirty="0">
                <a:ea typeface="Calibri" panose="020F0502020204030204" pitchFamily="34" charset="0"/>
              </a:rPr>
              <a:t>Several novel systemic therapies for AD are highly effective</a:t>
            </a:r>
            <a:endParaRPr lang="en-CA" sz="1900" b="1" u="none" strike="noStrike" dirty="0">
              <a:effectLst/>
              <a:ea typeface="Calibri" panose="020F0502020204030204" pitchFamily="34" charset="0"/>
            </a:endParaRPr>
          </a:p>
          <a:p>
            <a:pPr marL="800100" lvl="1" indent="-342900">
              <a:lnSpc>
                <a:spcPct val="115000"/>
              </a:lnSpc>
              <a:buFont typeface="+mj-lt"/>
              <a:buAutoNum type="alphaUcPeriod"/>
            </a:pPr>
            <a:r>
              <a:rPr lang="en-CA" sz="1900" i="1" dirty="0">
                <a:ea typeface="Calibri" panose="020F0502020204030204" pitchFamily="34" charset="0"/>
              </a:rPr>
              <a:t>When comparing improvement in EASI score, upadacitinib 30mg and abrocitinib 200mg are the most effective systemic agents, followed by dupilumab</a:t>
            </a:r>
            <a:r>
              <a:rPr lang="en-CA" sz="1900" b="1" i="1" dirty="0">
                <a:ea typeface="Calibri" panose="020F0502020204030204" pitchFamily="34" charset="0"/>
              </a:rPr>
              <a:t>.</a:t>
            </a:r>
            <a:endParaRPr lang="en-CA" sz="1900" b="1" u="none" strike="noStrike" dirty="0">
              <a:effectLst/>
              <a:ea typeface="Calibri" panose="020F0502020204030204" pitchFamily="34" charset="0"/>
            </a:endParaRPr>
          </a:p>
          <a:p>
            <a:pPr marL="800100" lvl="1" indent="-342900">
              <a:lnSpc>
                <a:spcPct val="115000"/>
              </a:lnSpc>
              <a:buFont typeface="+mj-lt"/>
              <a:buAutoNum type="alphaUcPeriod"/>
            </a:pPr>
            <a:r>
              <a:rPr lang="en-CA" sz="1900" i="1" u="none" strike="noStrike" dirty="0">
                <a:effectLst/>
                <a:ea typeface="Calibri" panose="020F0502020204030204" pitchFamily="34" charset="0"/>
              </a:rPr>
              <a:t>70%, 62% and 43% of patients respectively achieved </a:t>
            </a:r>
            <a:r>
              <a:rPr lang="en-CA" sz="1900" i="1" dirty="0">
                <a:ea typeface="Calibri" panose="020F0502020204030204" pitchFamily="34" charset="0"/>
              </a:rPr>
              <a:t>75% improvement (EASI 75) in the trials.</a:t>
            </a:r>
            <a:endParaRPr lang="en-CA" sz="1900" i="1" u="none" strike="noStrike" dirty="0">
              <a:effectLst/>
              <a:ea typeface="Calibri" panose="020F0502020204030204" pitchFamily="34" charset="0"/>
            </a:endParaRPr>
          </a:p>
          <a:p>
            <a:pPr marL="800100" lvl="1" indent="-342900">
              <a:lnSpc>
                <a:spcPct val="115000"/>
              </a:lnSpc>
              <a:buFont typeface="+mj-lt"/>
              <a:buAutoNum type="alphaUcPeriod"/>
            </a:pPr>
            <a:r>
              <a:rPr lang="en-CA" sz="1900" i="1" u="none" strike="noStrike" dirty="0">
                <a:effectLst/>
                <a:ea typeface="Calibri" panose="020F0502020204030204" pitchFamily="34" charset="0"/>
              </a:rPr>
              <a:t>In a meta-analysis comparing new agents to dupilumab, n</a:t>
            </a:r>
            <a:r>
              <a:rPr lang="en-CA" sz="1900" i="1" dirty="0">
                <a:ea typeface="Calibri" panose="020F0502020204030204" pitchFamily="34" charset="0"/>
              </a:rPr>
              <a:t>o differences were seen for scores that measure the patient experience of their eczema (POEMS) or quality of life (DLQI).</a:t>
            </a:r>
            <a:endParaRPr lang="en-CA" sz="1900" i="1" u="none" strike="noStrike" dirty="0">
              <a:effectLst/>
              <a:ea typeface="Calibri" panose="020F0502020204030204" pitchFamily="34" charset="0"/>
            </a:endParaRPr>
          </a:p>
          <a:p>
            <a:pPr marL="342900" lvl="0" indent="-342900">
              <a:lnSpc>
                <a:spcPct val="115000"/>
              </a:lnSpc>
              <a:buFont typeface="+mj-lt"/>
              <a:buAutoNum type="arabicPeriod"/>
            </a:pPr>
            <a:r>
              <a:rPr lang="en-CA" sz="1900" b="1" u="none" strike="noStrike" dirty="0">
                <a:effectLst/>
                <a:ea typeface="Calibri" panose="020F0502020204030204" pitchFamily="34" charset="0"/>
              </a:rPr>
              <a:t>Monoclonal antibodies have a more favorable adverse event profile than JAK-1 inhibitors</a:t>
            </a:r>
          </a:p>
          <a:p>
            <a:pPr marL="800100" lvl="1" indent="-342900">
              <a:lnSpc>
                <a:spcPct val="115000"/>
              </a:lnSpc>
              <a:buFont typeface="+mj-lt"/>
              <a:buAutoNum type="alphaUcPeriod"/>
            </a:pPr>
            <a:r>
              <a:rPr lang="en-CA" sz="1900" i="1" dirty="0"/>
              <a:t>AE of monoclonal antibodies include conjunctivitis, head and neck erythema and injection site reactions. No lab monitoring is required.</a:t>
            </a:r>
          </a:p>
          <a:p>
            <a:pPr marL="800100" lvl="1" indent="-342900">
              <a:lnSpc>
                <a:spcPct val="115000"/>
              </a:lnSpc>
              <a:buFont typeface="+mj-lt"/>
              <a:buAutoNum type="alphaUcPeriod"/>
            </a:pPr>
            <a:r>
              <a:rPr lang="en-CA" sz="1900" i="1" dirty="0"/>
              <a:t>AE of JAK-1 inhibitors include tolerability issues secondary to nausea, vomiting, headache and acne, as well as cytopenias, CK elevations, dyslipidemia, MACE, thrombosis, malignancy, and herpesvirus reactivation. Monitoring is required. </a:t>
            </a:r>
          </a:p>
          <a:p>
            <a:pPr marL="800100" lvl="1" indent="-342900">
              <a:lnSpc>
                <a:spcPct val="115000"/>
              </a:lnSpc>
              <a:buFont typeface="+mj-lt"/>
              <a:buAutoNum type="alphaUcPeriod"/>
            </a:pPr>
            <a:r>
              <a:rPr lang="en-CA" sz="1900" i="1" dirty="0"/>
              <a:t>Safety data for the JAK-1 inhibitors was generated from several different patient populations. There was no statistically significant difference in serious adverse events compared to placebo for any of the systemic agents in the atopic dermatitis trials.</a:t>
            </a:r>
            <a:endParaRPr lang="en-CA" sz="1900" b="1" dirty="0"/>
          </a:p>
        </p:txBody>
      </p:sp>
    </p:spTree>
    <p:extLst>
      <p:ext uri="{BB962C8B-B14F-4D97-AF65-F5344CB8AC3E}">
        <p14:creationId xmlns:p14="http://schemas.microsoft.com/office/powerpoint/2010/main" val="86133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B58B-C722-684E-8E3B-0299DEAE6E1E}"/>
              </a:ext>
            </a:extLst>
          </p:cNvPr>
          <p:cNvSpPr>
            <a:spLocks noGrp="1"/>
          </p:cNvSpPr>
          <p:nvPr>
            <p:ph type="title"/>
          </p:nvPr>
        </p:nvSpPr>
        <p:spPr/>
        <p:txBody>
          <a:bodyPr>
            <a:noAutofit/>
          </a:bodyPr>
          <a:lstStyle/>
          <a:p>
            <a:r>
              <a:rPr lang="en-US" dirty="0">
                <a:solidFill>
                  <a:schemeClr val="tx1">
                    <a:lumMod val="95000"/>
                    <a:lumOff val="5000"/>
                  </a:schemeClr>
                </a:solidFill>
                <a:latin typeface="Arial Black"/>
              </a:rPr>
              <a:t>Key points for: Adult-Adolescent Patients</a:t>
            </a:r>
            <a:endParaRPr lang="en-US"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9A302899-68EE-D246-A1C3-6030755AA48F}"/>
              </a:ext>
            </a:extLst>
          </p:cNvPr>
          <p:cNvSpPr>
            <a:spLocks noGrp="1"/>
          </p:cNvSpPr>
          <p:nvPr>
            <p:ph idx="1"/>
          </p:nvPr>
        </p:nvSpPr>
        <p:spPr>
          <a:xfrm>
            <a:off x="628649" y="1825624"/>
            <a:ext cx="8327343" cy="5258839"/>
          </a:xfrm>
        </p:spPr>
        <p:txBody>
          <a:bodyPr vert="horz" lIns="91440" tIns="45720" rIns="91440" bIns="45720" rtlCol="0" anchor="t">
            <a:normAutofit fontScale="62500" lnSpcReduction="20000"/>
          </a:bodyPr>
          <a:lstStyle/>
          <a:p>
            <a:pPr marL="342900" indent="-342900">
              <a:lnSpc>
                <a:spcPct val="115000"/>
              </a:lnSpc>
              <a:buFont typeface="+mj-lt"/>
              <a:buAutoNum type="arabicPeriod"/>
            </a:pPr>
            <a:r>
              <a:rPr lang="en-CA" sz="1900" b="1" dirty="0">
                <a:ea typeface="Calibri" panose="020F0502020204030204" pitchFamily="34" charset="0"/>
              </a:rPr>
              <a:t>Novel systemic therapies target the molecular signalling pathways that cause AD</a:t>
            </a:r>
          </a:p>
          <a:p>
            <a:pPr marL="971550" lvl="1" indent="-514350">
              <a:buSzPct val="114999"/>
              <a:buFont typeface="+mj-lt"/>
              <a:buAutoNum type="alphaUcPeriod"/>
            </a:pPr>
            <a:r>
              <a:rPr lang="en-CA" sz="1900" i="1" dirty="0"/>
              <a:t>Patients that are not adequately controlled on topical therapies are candidates for systemic therapy.</a:t>
            </a:r>
          </a:p>
          <a:p>
            <a:pPr marL="971550" lvl="1" indent="-514350">
              <a:buSzPct val="114999"/>
              <a:buFont typeface="+mj-lt"/>
              <a:buAutoNum type="alphaUcPeriod"/>
            </a:pPr>
            <a:r>
              <a:rPr lang="en-CA" sz="1900" i="1" dirty="0"/>
              <a:t>IL-4 and IL-13 cytokines bind to their receptors and activate the JAK-STAT pathway which results in the development of atopic dermatitis</a:t>
            </a:r>
          </a:p>
          <a:p>
            <a:pPr marL="971550" lvl="1" indent="-514350">
              <a:buSzPct val="114999"/>
              <a:buFont typeface="+mj-lt"/>
              <a:buAutoNum type="alphaUcPeriod"/>
            </a:pPr>
            <a:r>
              <a:rPr lang="en-CA" sz="1900" i="1" dirty="0"/>
              <a:t>The new systemic AD therapeutics include monoclonal antibodies (d</a:t>
            </a:r>
            <a:r>
              <a:rPr lang="en-CA" sz="1900" b="0" i="1" dirty="0">
                <a:effectLst/>
              </a:rPr>
              <a:t>upilumab, tralokinumab, lebrikizumab) that target the IL-4/IL-13 cytokines or receptors and JAK-1 inhibitors (</a:t>
            </a:r>
            <a:r>
              <a:rPr lang="en-CA" sz="1900" i="1" dirty="0"/>
              <a:t>upadacitinib</a:t>
            </a:r>
            <a:r>
              <a:rPr lang="en-CA" sz="1900" b="0" i="1" dirty="0">
                <a:effectLst/>
              </a:rPr>
              <a:t>, </a:t>
            </a:r>
            <a:r>
              <a:rPr lang="en-CA" sz="1900" i="1" dirty="0"/>
              <a:t>a</a:t>
            </a:r>
            <a:r>
              <a:rPr lang="en-CA" sz="1900" b="0" i="1" dirty="0">
                <a:effectLst/>
              </a:rPr>
              <a:t>brocitinib) that target the downstream JAK-STAT signaling pathway.</a:t>
            </a:r>
          </a:p>
          <a:p>
            <a:pPr marL="514350" indent="-514350">
              <a:buSzPct val="114999"/>
              <a:buFont typeface="+mj-lt"/>
              <a:buAutoNum type="arabicPeriod"/>
            </a:pPr>
            <a:r>
              <a:rPr lang="en-CA" sz="1900" b="1" dirty="0">
                <a:ea typeface="Calibri" panose="020F0502020204030204" pitchFamily="34" charset="0"/>
              </a:rPr>
              <a:t>Several novel systemic therapies for AD are highly effective</a:t>
            </a:r>
            <a:endParaRPr lang="en-CA" sz="1900" b="1" u="none" strike="noStrike" dirty="0">
              <a:effectLst/>
              <a:ea typeface="Calibri" panose="020F0502020204030204" pitchFamily="34" charset="0"/>
            </a:endParaRPr>
          </a:p>
          <a:p>
            <a:pPr marL="800100" lvl="1" indent="-342900">
              <a:lnSpc>
                <a:spcPct val="115000"/>
              </a:lnSpc>
              <a:buFont typeface="+mj-lt"/>
              <a:buAutoNum type="alphaUcPeriod"/>
            </a:pPr>
            <a:r>
              <a:rPr lang="en-CA" sz="1900" i="1" dirty="0">
                <a:ea typeface="Calibri" panose="020F0502020204030204" pitchFamily="34" charset="0"/>
              </a:rPr>
              <a:t>When comparing improvement in EASI score, upadacitinib 30mg and abrocitinib 200mg are the most effective systemic agents, followed by dupilumab</a:t>
            </a:r>
            <a:r>
              <a:rPr lang="en-CA" sz="1900" b="1" i="1" dirty="0">
                <a:ea typeface="Calibri" panose="020F0502020204030204" pitchFamily="34" charset="0"/>
              </a:rPr>
              <a:t>.</a:t>
            </a:r>
            <a:endParaRPr lang="en-CA" sz="1900" b="1" u="none" strike="noStrike" dirty="0">
              <a:effectLst/>
              <a:ea typeface="Calibri" panose="020F0502020204030204" pitchFamily="34" charset="0"/>
            </a:endParaRPr>
          </a:p>
          <a:p>
            <a:pPr marL="800100" lvl="1" indent="-342900">
              <a:lnSpc>
                <a:spcPct val="115000"/>
              </a:lnSpc>
              <a:buFont typeface="+mj-lt"/>
              <a:buAutoNum type="alphaUcPeriod"/>
            </a:pPr>
            <a:r>
              <a:rPr lang="en-CA" sz="1900" i="1" u="none" strike="noStrike" dirty="0">
                <a:effectLst/>
                <a:ea typeface="Calibri" panose="020F0502020204030204" pitchFamily="34" charset="0"/>
              </a:rPr>
              <a:t>70%, 62% and 43% of patients respectively achieved </a:t>
            </a:r>
            <a:r>
              <a:rPr lang="en-CA" sz="1900" i="1" dirty="0">
                <a:ea typeface="Calibri" panose="020F0502020204030204" pitchFamily="34" charset="0"/>
              </a:rPr>
              <a:t>75% improvement (EASI 75) in the trials.</a:t>
            </a:r>
            <a:endParaRPr lang="en-CA" sz="1900" i="1" u="none" strike="noStrike" dirty="0">
              <a:effectLst/>
              <a:ea typeface="Calibri" panose="020F0502020204030204" pitchFamily="34" charset="0"/>
            </a:endParaRPr>
          </a:p>
          <a:p>
            <a:pPr marL="800100" lvl="1" indent="-342900">
              <a:lnSpc>
                <a:spcPct val="115000"/>
              </a:lnSpc>
              <a:buFont typeface="+mj-lt"/>
              <a:buAutoNum type="alphaUcPeriod"/>
            </a:pPr>
            <a:r>
              <a:rPr lang="en-CA" sz="1900" i="1" u="none" strike="noStrike" dirty="0">
                <a:effectLst/>
                <a:ea typeface="Calibri" panose="020F0502020204030204" pitchFamily="34" charset="0"/>
              </a:rPr>
              <a:t>In a meta-analysis comparing new agents to dupilumab, n</a:t>
            </a:r>
            <a:r>
              <a:rPr lang="en-CA" sz="1900" i="1" dirty="0">
                <a:ea typeface="Calibri" panose="020F0502020204030204" pitchFamily="34" charset="0"/>
              </a:rPr>
              <a:t>o differences were seen for scores that measure the patient experience of their eczema (POEMS) or quality of life (DLQI).</a:t>
            </a:r>
            <a:endParaRPr lang="en-CA" sz="1900" i="1" u="none" strike="noStrike" dirty="0">
              <a:effectLst/>
              <a:ea typeface="Calibri" panose="020F0502020204030204" pitchFamily="34" charset="0"/>
            </a:endParaRPr>
          </a:p>
          <a:p>
            <a:pPr marL="342900" lvl="0" indent="-342900">
              <a:lnSpc>
                <a:spcPct val="115000"/>
              </a:lnSpc>
              <a:buFont typeface="+mj-lt"/>
              <a:buAutoNum type="arabicPeriod"/>
            </a:pPr>
            <a:r>
              <a:rPr lang="en-CA" sz="1900" b="1" u="none" strike="noStrike" dirty="0">
                <a:effectLst/>
                <a:ea typeface="Calibri" panose="020F0502020204030204" pitchFamily="34" charset="0"/>
              </a:rPr>
              <a:t>Monoclonal antibodies have a more favorable adverse event profile than JAK-1 inhibitors</a:t>
            </a:r>
          </a:p>
          <a:p>
            <a:pPr marL="800100" lvl="1" indent="-342900">
              <a:lnSpc>
                <a:spcPct val="115000"/>
              </a:lnSpc>
              <a:buFont typeface="+mj-lt"/>
              <a:buAutoNum type="alphaUcPeriod"/>
            </a:pPr>
            <a:r>
              <a:rPr lang="en-CA" sz="1900" i="1" dirty="0"/>
              <a:t>AE of monoclonal antibodies include conjunctivitis, head and neck erythema and injection site reactions. No lab monitoring is required. Approved for pediatric use.</a:t>
            </a:r>
          </a:p>
          <a:p>
            <a:pPr marL="800100" lvl="1" indent="-342900">
              <a:lnSpc>
                <a:spcPct val="115000"/>
              </a:lnSpc>
              <a:buFont typeface="+mj-lt"/>
              <a:buAutoNum type="alphaUcPeriod"/>
            </a:pPr>
            <a:r>
              <a:rPr lang="en-CA" sz="1900" i="1" dirty="0"/>
              <a:t>AE of JAK-1 inhibitors include tolerability issues secondary to nausea, vomiting, headache and acne, as well as cytopenias, CK elevations, dyslipidemia, MACE, thrombosis, malignancy, and herpesvirus reactivation. Monitoring is required. </a:t>
            </a:r>
          </a:p>
          <a:p>
            <a:pPr marL="800100" lvl="1" indent="-342900">
              <a:lnSpc>
                <a:spcPct val="115000"/>
              </a:lnSpc>
              <a:buFont typeface="+mj-lt"/>
              <a:buAutoNum type="alphaUcPeriod"/>
            </a:pPr>
            <a:r>
              <a:rPr lang="en-CA" sz="1900" i="1" dirty="0"/>
              <a:t>Safety data for the JAK-1 inhibitors was generated from several different patient populations. There was no statistically significant difference in serious adverse events compared to placebo for any of the systemic agents in the atopic dermatitis trials.</a:t>
            </a:r>
            <a:endParaRPr lang="en-CA" sz="1900" b="1" dirty="0"/>
          </a:p>
        </p:txBody>
      </p:sp>
    </p:spTree>
    <p:extLst>
      <p:ext uri="{BB962C8B-B14F-4D97-AF65-F5344CB8AC3E}">
        <p14:creationId xmlns:p14="http://schemas.microsoft.com/office/powerpoint/2010/main" val="341146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B58B-C722-684E-8E3B-0299DEAE6E1E}"/>
              </a:ext>
            </a:extLst>
          </p:cNvPr>
          <p:cNvSpPr>
            <a:spLocks noGrp="1"/>
          </p:cNvSpPr>
          <p:nvPr>
            <p:ph type="title"/>
          </p:nvPr>
        </p:nvSpPr>
        <p:spPr/>
        <p:txBody>
          <a:bodyPr>
            <a:noAutofit/>
          </a:bodyPr>
          <a:lstStyle/>
          <a:p>
            <a:r>
              <a:rPr lang="en-US" dirty="0">
                <a:solidFill>
                  <a:schemeClr val="tx1">
                    <a:lumMod val="95000"/>
                    <a:lumOff val="5000"/>
                  </a:schemeClr>
                </a:solidFill>
              </a:rPr>
              <a:t>What </a:t>
            </a:r>
            <a:r>
              <a:rPr lang="en-US">
                <a:solidFill>
                  <a:schemeClr val="tx1">
                    <a:lumMod val="95000"/>
                    <a:lumOff val="5000"/>
                  </a:schemeClr>
                </a:solidFill>
              </a:rPr>
              <a:t>added</a:t>
            </a:r>
            <a:r>
              <a:rPr lang="en-US" dirty="0">
                <a:solidFill>
                  <a:schemeClr val="tx1">
                    <a:lumMod val="95000"/>
                    <a:lumOff val="5000"/>
                  </a:schemeClr>
                </a:solidFill>
              </a:rPr>
              <a:t> information </a:t>
            </a:r>
            <a:r>
              <a:rPr lang="en-US">
                <a:solidFill>
                  <a:schemeClr val="tx1">
                    <a:lumMod val="95000"/>
                    <a:lumOff val="5000"/>
                  </a:schemeClr>
                </a:solidFill>
              </a:rPr>
              <a:t>is needed for… </a:t>
            </a:r>
            <a:r>
              <a:rPr lang="en-US" dirty="0">
                <a:solidFill>
                  <a:schemeClr val="tx1">
                    <a:lumMod val="95000"/>
                    <a:lumOff val="5000"/>
                  </a:schemeClr>
                </a:solidFill>
              </a:rPr>
              <a:t>?  </a:t>
            </a:r>
          </a:p>
        </p:txBody>
      </p:sp>
      <p:sp>
        <p:nvSpPr>
          <p:cNvPr id="3" name="Content Placeholder 2">
            <a:extLst>
              <a:ext uri="{FF2B5EF4-FFF2-40B4-BE49-F238E27FC236}">
                <a16:creationId xmlns:a16="http://schemas.microsoft.com/office/drawing/2014/main" id="{9A302899-68EE-D246-A1C3-6030755AA48F}"/>
              </a:ext>
            </a:extLst>
          </p:cNvPr>
          <p:cNvSpPr>
            <a:spLocks noGrp="1"/>
          </p:cNvSpPr>
          <p:nvPr>
            <p:ph idx="1"/>
          </p:nvPr>
        </p:nvSpPr>
        <p:spPr>
          <a:xfrm>
            <a:off x="628650" y="1621472"/>
            <a:ext cx="7886700" cy="3229570"/>
          </a:xfrm>
        </p:spPr>
        <p:txBody>
          <a:bodyPr>
            <a:noAutofit/>
          </a:bodyPr>
          <a:lstStyle/>
          <a:p>
            <a:pPr marL="514350" indent="-514350">
              <a:buFont typeface="+mj-lt"/>
              <a:buAutoNum type="arabicPeriod"/>
            </a:pPr>
            <a:r>
              <a:rPr lang="en-US" b="1" dirty="0"/>
              <a:t>Dermatology Trainees (e.g. for a fellowship curriculum)</a:t>
            </a:r>
          </a:p>
          <a:p>
            <a:pPr marL="971550" lvl="1" indent="-514350">
              <a:buFont typeface="+mj-lt"/>
              <a:buAutoNum type="alphaUcPeriod"/>
            </a:pPr>
            <a:r>
              <a:rPr lang="en-US" sz="1400" b="1" dirty="0"/>
              <a:t>Will patients still require topical therapies</a:t>
            </a:r>
          </a:p>
          <a:p>
            <a:pPr marL="971550" lvl="1" indent="-514350">
              <a:buFont typeface="+mj-lt"/>
              <a:buAutoNum type="alphaUcPeriod"/>
            </a:pPr>
            <a:r>
              <a:rPr lang="en-US" sz="1400" b="1" dirty="0"/>
              <a:t>How to determine treatment failure</a:t>
            </a:r>
          </a:p>
          <a:p>
            <a:pPr marL="971550" lvl="1" indent="-514350">
              <a:buFont typeface="+mj-lt"/>
              <a:buAutoNum type="alphaUcPeriod"/>
            </a:pPr>
            <a:r>
              <a:rPr lang="en-US" sz="1400" b="1" dirty="0"/>
              <a:t>How to switch from one agent to another</a:t>
            </a:r>
          </a:p>
          <a:p>
            <a:pPr marL="514350" indent="-514350">
              <a:buFont typeface="+mj-lt"/>
              <a:buAutoNum type="arabicPeriod"/>
            </a:pPr>
            <a:r>
              <a:rPr lang="en-US" b="1" dirty="0"/>
              <a:t>General practitioners (e.g. For an accredited course)</a:t>
            </a:r>
          </a:p>
          <a:p>
            <a:pPr marL="971550" lvl="1" indent="-514350">
              <a:buFont typeface="+mj-lt"/>
              <a:buAutoNum type="alphaUcPeriod"/>
            </a:pPr>
            <a:r>
              <a:rPr lang="en-US" sz="1400" b="1" dirty="0"/>
              <a:t>Discussion about the different routes of administration</a:t>
            </a:r>
          </a:p>
          <a:p>
            <a:pPr marL="971550" lvl="1" indent="-514350">
              <a:buFont typeface="+mj-lt"/>
              <a:buAutoNum type="alphaUcPeriod"/>
            </a:pPr>
            <a:r>
              <a:rPr lang="en-US" sz="1400" b="1" dirty="0"/>
              <a:t>Should patients expect to still need topical therapies once they’re on a systemic medication</a:t>
            </a:r>
          </a:p>
          <a:p>
            <a:pPr marL="971550" lvl="1" indent="-514350">
              <a:buFont typeface="+mj-lt"/>
              <a:buAutoNum type="alphaUcPeriod"/>
            </a:pPr>
            <a:r>
              <a:rPr lang="en-US" sz="1400" b="1" dirty="0"/>
              <a:t>How long should patients expect to be on the medication</a:t>
            </a:r>
          </a:p>
          <a:p>
            <a:pPr marL="514350" indent="-514350">
              <a:buFont typeface="+mj-lt"/>
              <a:buAutoNum type="arabicPeriod"/>
            </a:pPr>
            <a:r>
              <a:rPr lang="en-US" b="1" dirty="0"/>
              <a:t>Adult-adolescent patients (e.g. for an Eczema school)</a:t>
            </a:r>
          </a:p>
          <a:p>
            <a:pPr marL="971550" lvl="1" indent="-514350">
              <a:buFont typeface="+mj-lt"/>
              <a:buAutoNum type="alphaUcPeriod"/>
            </a:pPr>
            <a:r>
              <a:rPr lang="en-US" sz="1400" b="1" dirty="0"/>
              <a:t>Discussion about the different routes of administration</a:t>
            </a:r>
          </a:p>
          <a:p>
            <a:pPr marL="971550" lvl="1" indent="-514350">
              <a:buFont typeface="+mj-lt"/>
              <a:buAutoNum type="alphaUcPeriod"/>
            </a:pPr>
            <a:r>
              <a:rPr lang="en-US" sz="1400" b="1" dirty="0"/>
              <a:t>Should patients expect to still need topical therapies once they’re on a systemic medication</a:t>
            </a:r>
          </a:p>
          <a:p>
            <a:pPr marL="971550" lvl="1" indent="-514350">
              <a:buFont typeface="+mj-lt"/>
              <a:buAutoNum type="alphaUcPeriod"/>
            </a:pPr>
            <a:r>
              <a:rPr lang="en-US" sz="1400" b="1" dirty="0"/>
              <a:t>How long should patients expect to be on the medication</a:t>
            </a:r>
          </a:p>
          <a:p>
            <a:pPr marL="971550" lvl="1" indent="-514350">
              <a:buFont typeface="+mj-lt"/>
              <a:buAutoNum type="arabicPeriod"/>
            </a:pPr>
            <a:endParaRPr lang="en-US" sz="1800" b="1" dirty="0"/>
          </a:p>
          <a:p>
            <a:pPr marL="0" indent="0">
              <a:buNone/>
            </a:pPr>
            <a:endParaRPr lang="en-US" sz="1800" b="1" dirty="0"/>
          </a:p>
        </p:txBody>
      </p:sp>
    </p:spTree>
    <p:extLst>
      <p:ext uri="{BB962C8B-B14F-4D97-AF65-F5344CB8AC3E}">
        <p14:creationId xmlns:p14="http://schemas.microsoft.com/office/powerpoint/2010/main" val="137823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B58B-C722-684E-8E3B-0299DEAE6E1E}"/>
              </a:ext>
            </a:extLst>
          </p:cNvPr>
          <p:cNvSpPr>
            <a:spLocks noGrp="1"/>
          </p:cNvSpPr>
          <p:nvPr>
            <p:ph type="title"/>
          </p:nvPr>
        </p:nvSpPr>
        <p:spPr/>
        <p:txBody>
          <a:bodyPr>
            <a:noAutofit/>
          </a:bodyPr>
          <a:lstStyle/>
          <a:p>
            <a:r>
              <a:rPr lang="en-US">
                <a:solidFill>
                  <a:schemeClr val="tx1">
                    <a:lumMod val="95000"/>
                    <a:lumOff val="5000"/>
                  </a:schemeClr>
                </a:solidFill>
              </a:rPr>
              <a:t>Three points most relevant to my practice? </a:t>
            </a:r>
            <a:r>
              <a:rPr lang="en-US" dirty="0">
                <a:solidFill>
                  <a:schemeClr val="tx1">
                    <a:lumMod val="95000"/>
                    <a:lumOff val="5000"/>
                  </a:schemeClr>
                </a:solidFill>
              </a:rPr>
              <a:t>  </a:t>
            </a:r>
          </a:p>
        </p:txBody>
      </p:sp>
      <p:sp>
        <p:nvSpPr>
          <p:cNvPr id="3" name="Content Placeholder 2">
            <a:extLst>
              <a:ext uri="{FF2B5EF4-FFF2-40B4-BE49-F238E27FC236}">
                <a16:creationId xmlns:a16="http://schemas.microsoft.com/office/drawing/2014/main" id="{9A302899-68EE-D246-A1C3-6030755AA48F}"/>
              </a:ext>
            </a:extLst>
          </p:cNvPr>
          <p:cNvSpPr>
            <a:spLocks noGrp="1"/>
          </p:cNvSpPr>
          <p:nvPr>
            <p:ph idx="1"/>
          </p:nvPr>
        </p:nvSpPr>
        <p:spPr/>
        <p:txBody>
          <a:bodyPr/>
          <a:lstStyle/>
          <a:p>
            <a:pPr marL="514350" indent="-514350">
              <a:buFont typeface="+mj-lt"/>
              <a:buAutoNum type="arabicPeriod"/>
            </a:pPr>
            <a:r>
              <a:rPr lang="en-US" dirty="0"/>
              <a:t>Novel systemic agents for AD are highly effective, particularly JAK-1 inhibitors.</a:t>
            </a:r>
          </a:p>
          <a:p>
            <a:pPr marL="514350" indent="-514350">
              <a:buFont typeface="+mj-lt"/>
              <a:buAutoNum type="arabicPeriod"/>
            </a:pPr>
            <a:r>
              <a:rPr lang="en-US" dirty="0"/>
              <a:t>Novel systemic agents for AD have a favorable safety profile, particularly monoclonal antibodies.</a:t>
            </a:r>
          </a:p>
          <a:p>
            <a:pPr marL="514350" indent="-514350">
              <a:buFont typeface="+mj-lt"/>
              <a:buAutoNum type="arabicPeriod"/>
            </a:pPr>
            <a:r>
              <a:rPr lang="en-US" dirty="0"/>
              <a:t>Systemic agents should be used for patient that do not achieve adequate control on topical therapies.</a:t>
            </a:r>
          </a:p>
          <a:p>
            <a:pPr marL="0" indent="0">
              <a:buNone/>
            </a:pPr>
            <a:endParaRPr lang="en-US" dirty="0"/>
          </a:p>
        </p:txBody>
      </p:sp>
      <p:sp>
        <p:nvSpPr>
          <p:cNvPr id="4" name="Title 1">
            <a:extLst>
              <a:ext uri="{FF2B5EF4-FFF2-40B4-BE49-F238E27FC236}">
                <a16:creationId xmlns:a16="http://schemas.microsoft.com/office/drawing/2014/main" id="{2A96C04A-0839-6466-9C20-EA13DBE14BB7}"/>
              </a:ext>
            </a:extLst>
          </p:cNvPr>
          <p:cNvSpPr txBox="1">
            <a:spLocks/>
          </p:cNvSpPr>
          <p:nvPr/>
        </p:nvSpPr>
        <p:spPr>
          <a:xfrm>
            <a:off x="628650" y="4122928"/>
            <a:ext cx="7886700" cy="8864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ysClr val="windowText" lastClr="000000"/>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black">
                    <a:lumMod val="95000"/>
                    <a:lumOff val="5000"/>
                  </a:prstClr>
                </a:solidFill>
                <a:effectLst/>
                <a:uLnTx/>
                <a:uFillTx/>
                <a:latin typeface="Arial Black" panose="020B0604020202020204" pitchFamily="34" charset="0"/>
                <a:ea typeface="+mj-ea"/>
              </a:rPr>
              <a:t>Points relevant to my practice not found and/or irrelevant info?   </a:t>
            </a:r>
          </a:p>
        </p:txBody>
      </p:sp>
      <p:sp>
        <p:nvSpPr>
          <p:cNvPr id="5" name="Content Placeholder 2">
            <a:extLst>
              <a:ext uri="{FF2B5EF4-FFF2-40B4-BE49-F238E27FC236}">
                <a16:creationId xmlns:a16="http://schemas.microsoft.com/office/drawing/2014/main" id="{7910B199-6EEE-4789-FA54-8DF8461472D6}"/>
              </a:ext>
            </a:extLst>
          </p:cNvPr>
          <p:cNvSpPr txBox="1">
            <a:spLocks/>
          </p:cNvSpPr>
          <p:nvPr/>
        </p:nvSpPr>
        <p:spPr>
          <a:xfrm>
            <a:off x="628650" y="5050472"/>
            <a:ext cx="7886700" cy="3615056"/>
          </a:xfrm>
          <a:prstGeom prst="rect">
            <a:avLst/>
          </a:prstGeom>
        </p:spPr>
        <p:txBody>
          <a:bodyPr vert="horz" lIns="91440" tIns="45720" rIns="91440" bIns="45720" rtlCol="0">
            <a:normAutofit/>
          </a:bodyPr>
          <a:lstStyle>
            <a:lvl1pPr marL="228600" indent="-228600" algn="l" defTabSz="914400" rtl="0" eaLnBrk="1" latinLnBrk="0" hangingPunct="1">
              <a:lnSpc>
                <a:spcPct val="130000"/>
              </a:lnSpc>
              <a:spcBef>
                <a:spcPts val="1000"/>
              </a:spcBef>
              <a:buClr>
                <a:srgbClr val="ED1A2F"/>
              </a:buClr>
              <a:buSzPct val="115000"/>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30000"/>
              </a:lnSpc>
              <a:spcBef>
                <a:spcPts val="500"/>
              </a:spcBef>
              <a:buClr>
                <a:srgbClr val="ED1A2F"/>
              </a:buClr>
              <a:buSzPct val="115000"/>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30000"/>
              </a:lnSpc>
              <a:spcBef>
                <a:spcPts val="500"/>
              </a:spcBef>
              <a:buClr>
                <a:srgbClr val="ED1A2F"/>
              </a:buClr>
              <a:buSzPct val="115000"/>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30000"/>
              </a:lnSpc>
              <a:spcBef>
                <a:spcPts val="500"/>
              </a:spcBef>
              <a:buClr>
                <a:srgbClr val="ED1A2F"/>
              </a:buClr>
              <a:buSzPct val="115000"/>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30000"/>
              </a:lnSpc>
              <a:spcBef>
                <a:spcPts val="500"/>
              </a:spcBef>
              <a:buClr>
                <a:srgbClr val="ED1A2F"/>
              </a:buClr>
              <a:buSzPct val="115000"/>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130000"/>
              </a:lnSpc>
              <a:spcBef>
                <a:spcPts val="1000"/>
              </a:spcBef>
              <a:spcAft>
                <a:spcPts val="0"/>
              </a:spcAft>
              <a:buClr>
                <a:srgbClr val="ED1A2F"/>
              </a:buClr>
              <a:buSzPct val="115000"/>
              <a:buFont typeface="+mj-lt"/>
              <a:buAutoNum type="arabicPeriod"/>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Rates of SAE with JAK-1 inhibitors (MACE, clots, malignancy) for consent discussions.</a:t>
            </a:r>
          </a:p>
          <a:p>
            <a:pPr marL="514350" marR="0" lvl="0" indent="-514350" algn="l" defTabSz="914400" rtl="0" eaLnBrk="1" fontAlgn="auto" latinLnBrk="0" hangingPunct="1">
              <a:lnSpc>
                <a:spcPct val="130000"/>
              </a:lnSpc>
              <a:spcBef>
                <a:spcPts val="1000"/>
              </a:spcBef>
              <a:spcAft>
                <a:spcPts val="0"/>
              </a:spcAft>
              <a:buClr>
                <a:srgbClr val="ED1A2F"/>
              </a:buClr>
              <a:buSzPct val="115000"/>
              <a:buFont typeface="+mj-lt"/>
              <a:buAutoNum type="arabicPeriod"/>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What proportion of patients will still require topical therapy once they are on a novel systemic therapeutic.</a:t>
            </a:r>
          </a:p>
          <a:p>
            <a:pPr marL="0" marR="0" lvl="0" indent="0" algn="l" defTabSz="914400" rtl="0" eaLnBrk="1" fontAlgn="auto" latinLnBrk="0" hangingPunct="1">
              <a:lnSpc>
                <a:spcPct val="130000"/>
              </a:lnSpc>
              <a:spcBef>
                <a:spcPts val="1000"/>
              </a:spcBef>
              <a:spcAft>
                <a:spcPts val="0"/>
              </a:spcAft>
              <a:buClr>
                <a:srgbClr val="ED1A2F"/>
              </a:buClr>
              <a:buSzPct val="115000"/>
              <a:buFont typeface="Arial" panose="020B0604020202020204"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30000"/>
              </a:lnSpc>
              <a:spcBef>
                <a:spcPts val="1000"/>
              </a:spcBef>
              <a:spcAft>
                <a:spcPts val="0"/>
              </a:spcAft>
              <a:buClr>
                <a:srgbClr val="ED1A2F"/>
              </a:buClr>
              <a:buSzPct val="115000"/>
              <a:buFont typeface="Arial" panose="020B0604020202020204" pitchFamily="34" charset="0"/>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2947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981D7-3177-A93D-E726-20FDB0669E91}"/>
              </a:ext>
            </a:extLst>
          </p:cNvPr>
          <p:cNvSpPr>
            <a:spLocks noGrp="1"/>
          </p:cNvSpPr>
          <p:nvPr>
            <p:ph type="title"/>
          </p:nvPr>
        </p:nvSpPr>
        <p:spPr>
          <a:xfrm>
            <a:off x="616458" y="629920"/>
            <a:ext cx="7886700" cy="886441"/>
          </a:xfrm>
        </p:spPr>
        <p:txBody>
          <a:bodyPr>
            <a:normAutofit fontScale="90000"/>
          </a:bodyPr>
          <a:lstStyle/>
          <a:p>
            <a:r>
              <a:rPr lang="en-US" dirty="0"/>
              <a:t>Prepare 2-3 post-video questions for </a:t>
            </a:r>
            <a:r>
              <a:rPr lang="en-US" dirty="0" err="1"/>
              <a:t>derm</a:t>
            </a:r>
            <a:r>
              <a:rPr lang="en-US" dirty="0"/>
              <a:t> trainees  </a:t>
            </a:r>
            <a:br>
              <a:rPr lang="en-US" dirty="0"/>
            </a:br>
            <a:br>
              <a:rPr lang="en-US" sz="1300" b="0" dirty="0"/>
            </a:br>
            <a:r>
              <a:rPr lang="en-US" sz="1600" b="0" dirty="0"/>
              <a:t>(Multiple choice, true/false, and/or short-answer questions from topic</a:t>
            </a:r>
            <a:r>
              <a:rPr lang="en-US" sz="1600" dirty="0"/>
              <a:t>)</a:t>
            </a:r>
          </a:p>
        </p:txBody>
      </p:sp>
      <p:sp>
        <p:nvSpPr>
          <p:cNvPr id="3" name="Content Placeholder 2">
            <a:extLst>
              <a:ext uri="{FF2B5EF4-FFF2-40B4-BE49-F238E27FC236}">
                <a16:creationId xmlns:a16="http://schemas.microsoft.com/office/drawing/2014/main" id="{8DD7AD20-48B3-389F-C022-B838310B3EF5}"/>
              </a:ext>
            </a:extLst>
          </p:cNvPr>
          <p:cNvSpPr>
            <a:spLocks noGrp="1"/>
          </p:cNvSpPr>
          <p:nvPr>
            <p:ph idx="1"/>
          </p:nvPr>
        </p:nvSpPr>
        <p:spPr>
          <a:xfrm>
            <a:off x="628650" y="1932090"/>
            <a:ext cx="7886700" cy="3940676"/>
          </a:xfrm>
        </p:spPr>
        <p:txBody>
          <a:bodyPr>
            <a:normAutofit fontScale="85000" lnSpcReduction="20000"/>
          </a:bodyPr>
          <a:lstStyle/>
          <a:p>
            <a:r>
              <a:rPr lang="en-US" b="1" dirty="0"/>
              <a:t>Question 1: The IL-4R alpha subunit is the target for which of the following AD therapeutics?</a:t>
            </a:r>
          </a:p>
          <a:p>
            <a:pPr lvl="1"/>
            <a:r>
              <a:rPr lang="en-US" b="1" dirty="0"/>
              <a:t>A) Tralokinumab</a:t>
            </a:r>
          </a:p>
          <a:p>
            <a:pPr lvl="1"/>
            <a:r>
              <a:rPr lang="en-US" b="1" dirty="0"/>
              <a:t>B) Dupilumab</a:t>
            </a:r>
          </a:p>
          <a:p>
            <a:pPr lvl="1"/>
            <a:r>
              <a:rPr lang="en-US" b="1" dirty="0"/>
              <a:t>C) Abrocitinib</a:t>
            </a:r>
          </a:p>
          <a:p>
            <a:pPr lvl="1"/>
            <a:r>
              <a:rPr lang="en-US" b="1" dirty="0"/>
              <a:t>D) Upadacitinib </a:t>
            </a:r>
          </a:p>
          <a:p>
            <a:pPr lvl="1"/>
            <a:endParaRPr lang="en-US" b="1" dirty="0"/>
          </a:p>
          <a:p>
            <a:r>
              <a:rPr lang="en-US" b="1" dirty="0"/>
              <a:t>Question 2: Which of the following AD therapeutics achieved the highest EASI75 score in clinical trials?</a:t>
            </a:r>
          </a:p>
          <a:p>
            <a:pPr lvl="1"/>
            <a:r>
              <a:rPr lang="en-US" b="1" dirty="0"/>
              <a:t>A) Upadacitinib 15mg</a:t>
            </a:r>
          </a:p>
          <a:p>
            <a:pPr lvl="1"/>
            <a:r>
              <a:rPr lang="en-US" b="1" dirty="0"/>
              <a:t>B) Upadacitinib 30mg</a:t>
            </a:r>
          </a:p>
          <a:p>
            <a:pPr lvl="1"/>
            <a:r>
              <a:rPr lang="en-US" b="1" dirty="0"/>
              <a:t>C) Abrocitinib 200mg</a:t>
            </a:r>
          </a:p>
          <a:p>
            <a:pPr lvl="1"/>
            <a:r>
              <a:rPr lang="en-US" b="1" dirty="0"/>
              <a:t>D) Dupilumab</a:t>
            </a:r>
          </a:p>
          <a:p>
            <a:endParaRPr lang="en-US" b="1" dirty="0"/>
          </a:p>
        </p:txBody>
      </p:sp>
    </p:spTree>
    <p:extLst>
      <p:ext uri="{BB962C8B-B14F-4D97-AF65-F5344CB8AC3E}">
        <p14:creationId xmlns:p14="http://schemas.microsoft.com/office/powerpoint/2010/main" val="30204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B58B-C722-684E-8E3B-0299DEAE6E1E}"/>
              </a:ext>
            </a:extLst>
          </p:cNvPr>
          <p:cNvSpPr>
            <a:spLocks noGrp="1"/>
          </p:cNvSpPr>
          <p:nvPr>
            <p:ph type="title"/>
          </p:nvPr>
        </p:nvSpPr>
        <p:spPr>
          <a:xfrm>
            <a:off x="628650" y="629920"/>
            <a:ext cx="8110236" cy="886441"/>
          </a:xfrm>
        </p:spPr>
        <p:txBody>
          <a:bodyPr>
            <a:noAutofit/>
          </a:bodyPr>
          <a:lstStyle/>
          <a:p>
            <a:r>
              <a:rPr lang="en-US" dirty="0">
                <a:solidFill>
                  <a:schemeClr val="tx1">
                    <a:lumMod val="95000"/>
                    <a:lumOff val="5000"/>
                  </a:schemeClr>
                </a:solidFill>
                <a:latin typeface="Arial Black"/>
              </a:rPr>
              <a:t>Key Takeaway: Vote via Annotation</a:t>
            </a:r>
            <a:endParaRPr lang="en-US"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9A302899-68EE-D246-A1C3-6030755AA48F}"/>
              </a:ext>
            </a:extLst>
          </p:cNvPr>
          <p:cNvSpPr>
            <a:spLocks noGrp="1"/>
          </p:cNvSpPr>
          <p:nvPr>
            <p:ph idx="1"/>
          </p:nvPr>
        </p:nvSpPr>
        <p:spPr>
          <a:xfrm>
            <a:off x="628649" y="1825624"/>
            <a:ext cx="8327343" cy="5258839"/>
          </a:xfrm>
        </p:spPr>
        <p:txBody>
          <a:bodyPr vert="horz" lIns="91440" tIns="45720" rIns="91440" bIns="45720" rtlCol="0" anchor="t">
            <a:normAutofit/>
          </a:bodyPr>
          <a:lstStyle/>
          <a:p>
            <a:pPr marL="457200" indent="-457200">
              <a:lnSpc>
                <a:spcPct val="115000"/>
              </a:lnSpc>
              <a:buFont typeface="+mj-lt"/>
              <a:buAutoNum type="arabicPeriod"/>
            </a:pPr>
            <a:r>
              <a:rPr lang="en-CA" sz="1900" b="1" dirty="0">
                <a:ea typeface="Calibri" panose="020F0502020204030204" pitchFamily="34" charset="0"/>
              </a:rPr>
              <a:t>Novel systemic therapies target the molecular signalling pathways that cause AD</a:t>
            </a:r>
          </a:p>
          <a:p>
            <a:pPr marL="457200" indent="-457200">
              <a:lnSpc>
                <a:spcPct val="115000"/>
              </a:lnSpc>
              <a:buFont typeface="+mj-lt"/>
              <a:buAutoNum type="arabicPeriod"/>
            </a:pPr>
            <a:endParaRPr lang="en-CA" sz="1900" b="1" dirty="0">
              <a:ea typeface="Calibri" panose="020F0502020204030204" pitchFamily="34" charset="0"/>
            </a:endParaRPr>
          </a:p>
          <a:p>
            <a:pPr marL="457200" lvl="0" indent="-457200">
              <a:lnSpc>
                <a:spcPct val="115000"/>
              </a:lnSpc>
              <a:buFont typeface="+mj-lt"/>
              <a:buAutoNum type="arabicPeriod"/>
            </a:pPr>
            <a:r>
              <a:rPr lang="en-CA" sz="1900" b="1" dirty="0">
                <a:ea typeface="Calibri" panose="020F0502020204030204" pitchFamily="34" charset="0"/>
              </a:rPr>
              <a:t>Several novel systemic therapies for AD are highly effective</a:t>
            </a:r>
          </a:p>
          <a:p>
            <a:pPr marL="457200" lvl="0" indent="-457200">
              <a:lnSpc>
                <a:spcPct val="115000"/>
              </a:lnSpc>
              <a:buFont typeface="+mj-lt"/>
              <a:buAutoNum type="arabicPeriod"/>
            </a:pPr>
            <a:endParaRPr lang="en-CA" sz="1900" b="1" u="none" strike="noStrike" dirty="0">
              <a:effectLst/>
              <a:ea typeface="Calibri" panose="020F0502020204030204" pitchFamily="34" charset="0"/>
            </a:endParaRPr>
          </a:p>
          <a:p>
            <a:pPr marL="457200" lvl="0" indent="-457200">
              <a:lnSpc>
                <a:spcPct val="115000"/>
              </a:lnSpc>
              <a:buFont typeface="+mj-lt"/>
              <a:buAutoNum type="arabicPeriod"/>
            </a:pPr>
            <a:r>
              <a:rPr lang="en-CA" sz="1900" b="1" u="none" strike="noStrike" dirty="0">
                <a:effectLst/>
                <a:ea typeface="Calibri" panose="020F0502020204030204" pitchFamily="34" charset="0"/>
              </a:rPr>
              <a:t>Monoclonal antibodies have a more favorable adverse event profile than JAK-1 inhibitors</a:t>
            </a:r>
          </a:p>
        </p:txBody>
      </p:sp>
    </p:spTree>
    <p:extLst>
      <p:ext uri="{BB962C8B-B14F-4D97-AF65-F5344CB8AC3E}">
        <p14:creationId xmlns:p14="http://schemas.microsoft.com/office/powerpoint/2010/main" val="3107096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opics_Community Panel Roundtable_Summary deck" id="{CED6AD37-C655-7A41-828D-603B016A4CA7}" vid="{4D194FA2-BC08-B242-9D7D-DEE311D387A3}"/>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057342BD4E7B4C9513F57E7CC07D44" ma:contentTypeVersion="16" ma:contentTypeDescription="Create a new document." ma:contentTypeScope="" ma:versionID="381fbf80044e2cb014c5407fbc144b97">
  <xsd:schema xmlns:xsd="http://www.w3.org/2001/XMLSchema" xmlns:xs="http://www.w3.org/2001/XMLSchema" xmlns:p="http://schemas.microsoft.com/office/2006/metadata/properties" xmlns:ns2="0ca6896c-b376-46b0-80e0-30037fee7068" xmlns:ns3="09c7dc5f-8d50-40e1-848e-800b39415f8e" targetNamespace="http://schemas.microsoft.com/office/2006/metadata/properties" ma:root="true" ma:fieldsID="69737ea6dae2a790aac28a41cb7f2c84" ns2:_="" ns3:_="">
    <xsd:import namespace="0ca6896c-b376-46b0-80e0-30037fee7068"/>
    <xsd:import namespace="09c7dc5f-8d50-40e1-848e-800b39415f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6896c-b376-46b0-80e0-30037fee70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aaf764-73f0-4b4c-b8e1-b7d465e0804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9c7dc5f-8d50-40e1-848e-800b39415f8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e812e1c-87e0-4bf8-b081-6190977739fc}" ma:internalName="TaxCatchAll" ma:showField="CatchAllData" ma:web="09c7dc5f-8d50-40e1-848e-800b39415f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9c7dc5f-8d50-40e1-848e-800b39415f8e" xsi:nil="true"/>
    <lcf76f155ced4ddcb4097134ff3c332f xmlns="0ca6896c-b376-46b0-80e0-30037fee7068">
      <Terms xmlns="http://schemas.microsoft.com/office/infopath/2007/PartnerControls"/>
    </lcf76f155ced4ddcb4097134ff3c332f>
    <SharedWithUsers xmlns="09c7dc5f-8d50-40e1-848e-800b39415f8e">
      <UserInfo>
        <DisplayName>Carolyn Sarah Jack, Ms</DisplayName>
        <AccountId>7</AccountId>
        <AccountType/>
      </UserInfo>
    </SharedWithUsers>
  </documentManagement>
</p:properties>
</file>

<file path=customXml/itemProps1.xml><?xml version="1.0" encoding="utf-8"?>
<ds:datastoreItem xmlns:ds="http://schemas.openxmlformats.org/officeDocument/2006/customXml" ds:itemID="{6CB30EF9-EF00-4C31-A97D-DE85F191291E}">
  <ds:schemaRefs>
    <ds:schemaRef ds:uri="09c7dc5f-8d50-40e1-848e-800b39415f8e"/>
    <ds:schemaRef ds:uri="0ca6896c-b376-46b0-80e0-30037fee70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712881-0757-45DA-AABD-91952328C5B5}">
  <ds:schemaRefs>
    <ds:schemaRef ds:uri="http://schemas.microsoft.com/sharepoint/v3/contenttype/forms"/>
  </ds:schemaRefs>
</ds:datastoreItem>
</file>

<file path=customXml/itemProps3.xml><?xml version="1.0" encoding="utf-8"?>
<ds:datastoreItem xmlns:ds="http://schemas.openxmlformats.org/officeDocument/2006/customXml" ds:itemID="{EB072210-78D9-4D14-A93F-DC8E547F87A7}">
  <ds:schemaRefs>
    <ds:schemaRef ds:uri="09c7dc5f-8d50-40e1-848e-800b39415f8e"/>
    <ds:schemaRef ds:uri="0ca6896c-b376-46b0-80e0-30037fee70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1306</Words>
  <Application>Microsoft Macintosh PowerPoint</Application>
  <PresentationFormat>On-screen Show (4:3)</PresentationFormat>
  <Paragraphs>92</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SymbolMT</vt:lpstr>
      <vt:lpstr>Office Theme</vt:lpstr>
      <vt:lpstr>PowerPoint Presentation</vt:lpstr>
      <vt:lpstr>PowerPoint Presentation</vt:lpstr>
      <vt:lpstr>Key points for: Dermatology Trainees</vt:lpstr>
      <vt:lpstr>Key points for: General Practicioners</vt:lpstr>
      <vt:lpstr>Key points for: Adult-Adolescent Patients</vt:lpstr>
      <vt:lpstr>What added information is needed for… ?  </vt:lpstr>
      <vt:lpstr>Three points most relevant to my practice?   </vt:lpstr>
      <vt:lpstr>Prepare 2-3 post-video questions for derm trainees    (Multiple choice, true/false, and/or short-answer questions from topic)</vt:lpstr>
      <vt:lpstr>Key Takeaway: Vote via Annotation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MUHC’s Center of Excellence in Atopic Dermatitis  A-Topics Community Panel</dc:title>
  <dc:subject/>
  <dc:creator>Valerie Jack</dc:creator>
  <cp:keywords/>
  <dc:description/>
  <cp:lastModifiedBy>Valerie Jack</cp:lastModifiedBy>
  <cp:revision>2</cp:revision>
  <dcterms:created xsi:type="dcterms:W3CDTF">2023-06-12T19:18:24Z</dcterms:created>
  <dcterms:modified xsi:type="dcterms:W3CDTF">2023-06-12T19:19:25Z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0x010100BF057342BD4E7B4C9513F57E7CC07D44</vt:lpwstr>
  </property>
  <property fmtid="{D5CDD505-2E9C-101B-9397-08002B2CF9AE}" pid="3" name="MediaServiceImageTags">
    <vt:lpwstr/>
  </property>
</Properties>
</file>