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app.xml" ContentType="application/vnd.openxmlformats-officedocument.extended-propertie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5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40" r:id="rId2"/>
    <p:sldId id="421" r:id="rId3"/>
    <p:sldId id="351" r:id="rId4"/>
    <p:sldId id="352" r:id="rId5"/>
    <p:sldId id="354" r:id="rId6"/>
    <p:sldId id="359" r:id="rId7"/>
    <p:sldId id="355" r:id="rId8"/>
    <p:sldId id="360" r:id="rId9"/>
    <p:sldId id="373" r:id="rId10"/>
    <p:sldId id="362" r:id="rId11"/>
    <p:sldId id="364" r:id="rId12"/>
    <p:sldId id="366" r:id="rId13"/>
    <p:sldId id="367" r:id="rId14"/>
    <p:sldId id="370" r:id="rId15"/>
    <p:sldId id="372" r:id="rId16"/>
    <p:sldId id="374" r:id="rId17"/>
    <p:sldId id="361" r:id="rId18"/>
    <p:sldId id="375" r:id="rId19"/>
    <p:sldId id="376" r:id="rId20"/>
    <p:sldId id="378" r:id="rId21"/>
    <p:sldId id="380" r:id="rId22"/>
    <p:sldId id="381" r:id="rId23"/>
    <p:sldId id="383" r:id="rId24"/>
    <p:sldId id="384" r:id="rId25"/>
    <p:sldId id="385" r:id="rId26"/>
    <p:sldId id="386" r:id="rId27"/>
    <p:sldId id="387" r:id="rId28"/>
    <p:sldId id="388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401" r:id="rId37"/>
    <p:sldId id="404" r:id="rId38"/>
    <p:sldId id="405" r:id="rId39"/>
    <p:sldId id="407" r:id="rId40"/>
    <p:sldId id="408" r:id="rId41"/>
    <p:sldId id="410" r:id="rId42"/>
    <p:sldId id="411" r:id="rId43"/>
    <p:sldId id="413" r:id="rId44"/>
    <p:sldId id="414" r:id="rId45"/>
    <p:sldId id="417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BEF0-D02B-4A3D-A44E-49E7F4E86F49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6A718-4C0F-401F-8451-4BC5070782D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36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La décision d’entreprendre un traitement à action générale est prise lorsque les agents topiques sont inefficaces ou que la maladie est trop étendue</a:t>
            </a:r>
            <a:r>
              <a:rPr lang="fr-CA" i="1" dirty="0"/>
              <a:t>.</a:t>
            </a:r>
          </a:p>
          <a:p>
            <a:endParaRPr lang="fr-CA" dirty="0"/>
          </a:p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="1" dirty="0">
              <a:solidFill>
                <a:schemeClr val="bg1"/>
              </a:solidFill>
            </a:endParaRP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0FFF4-5A3E-4423-B957-2309E3DC89F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93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E91F-28D4-49FE-9ACA-BF09DB255B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7318-278C-49CD-8BFE-2A92390E6D8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044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E91F-28D4-49FE-9ACA-BF09DB255B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7318-278C-49CD-8BFE-2A92390E6D8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885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E91F-28D4-49FE-9ACA-BF09DB255B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7318-278C-49CD-8BFE-2A92390E6D8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61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78934" y="6356351"/>
            <a:ext cx="1057486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83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E91F-28D4-49FE-9ACA-BF09DB255B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7318-278C-49CD-8BFE-2A92390E6D8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350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E91F-28D4-49FE-9ACA-BF09DB255B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7318-278C-49CD-8BFE-2A92390E6D8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370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E91F-28D4-49FE-9ACA-BF09DB255B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7318-278C-49CD-8BFE-2A92390E6D8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493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E91F-28D4-49FE-9ACA-BF09DB255B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7318-278C-49CD-8BFE-2A92390E6D8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615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E91F-28D4-49FE-9ACA-BF09DB255B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7318-278C-49CD-8BFE-2A92390E6D8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725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E91F-28D4-49FE-9ACA-BF09DB255B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7318-278C-49CD-8BFE-2A92390E6D8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901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E91F-28D4-49FE-9ACA-BF09DB255B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7318-278C-49CD-8BFE-2A92390E6D8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70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E91F-28D4-49FE-9ACA-BF09DB255B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7318-278C-49CD-8BFE-2A92390E6D8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70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3E91F-28D4-49FE-9ACA-BF09DB255BB3}" type="datetimeFigureOut">
              <a:rPr lang="fr-CA" smtClean="0"/>
              <a:t>2022-11-15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17318-278C-49CD-8BFE-2A92390E6D8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11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8.svg"/><Relationship Id="rId38" Type="http://schemas.openxmlformats.org/officeDocument/2006/relationships/image" Target="../media/image13.sv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4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3.png"/><Relationship Id="rId36" Type="http://schemas.openxmlformats.org/officeDocument/2006/relationships/image" Target="../media/image11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6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notesSlide" Target="../notesSlides/notesSlide1.xml"/><Relationship Id="rId30" Type="http://schemas.openxmlformats.org/officeDocument/2006/relationships/image" Target="../media/image5.png"/><Relationship Id="rId35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050"/>
          <p:cNvSpPr>
            <a:spLocks noChangeArrowheads="1"/>
          </p:cNvSpPr>
          <p:nvPr/>
        </p:nvSpPr>
        <p:spPr bwMode="auto">
          <a:xfrm>
            <a:off x="1105469" y="646333"/>
            <a:ext cx="1023582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CA" sz="4000" dirty="0"/>
              <a:t>Nouveautés dans le traitement topique de l’eczéma </a:t>
            </a:r>
            <a:r>
              <a:rPr lang="fr-CA" sz="4000" dirty="0" err="1"/>
              <a:t>atopique</a:t>
            </a:r>
            <a:endParaRPr lang="en-GB" altLang="fr-F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Rectangle 2051"/>
          <p:cNvSpPr>
            <a:spLocks noChangeArrowheads="1"/>
          </p:cNvSpPr>
          <p:nvPr/>
        </p:nvSpPr>
        <p:spPr bwMode="auto">
          <a:xfrm>
            <a:off x="1574106" y="2780577"/>
            <a:ext cx="929854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CA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Simon Nigen MD, </a:t>
            </a:r>
            <a:r>
              <a:rPr lang="en-CA" sz="2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BPharm</a:t>
            </a:r>
            <a:r>
              <a:rPr lang="en-CA" sz="2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FRCPC, FAAD</a:t>
            </a: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Professeur adjoint de clinique en dermatologie</a:t>
            </a: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 de Montréal - Hôpital de Verdun</a:t>
            </a:r>
            <a:endParaRPr lang="fr-C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1" name="Text Box 2053"/>
          <p:cNvSpPr txBox="1">
            <a:spLocks noChangeArrowheads="1"/>
          </p:cNvSpPr>
          <p:nvPr/>
        </p:nvSpPr>
        <p:spPr bwMode="auto">
          <a:xfrm>
            <a:off x="798491" y="4876800"/>
            <a:ext cx="1098245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CA" sz="2200" i="1" dirty="0">
                <a:latin typeface="Bookman Old Style" panose="02050604050505020204" pitchFamily="18" charset="0"/>
              </a:rPr>
              <a:t>Capsule médicale, lundi le 14 novembre 2022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1" y="5726475"/>
            <a:ext cx="30480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429" y="5724776"/>
            <a:ext cx="3062861" cy="9494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6491" y="6032310"/>
            <a:ext cx="4765246" cy="64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918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" y="0"/>
            <a:ext cx="121858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0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" y="0"/>
            <a:ext cx="12178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0"/>
            <a:ext cx="12122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2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0"/>
            <a:ext cx="12122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44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63" y="0"/>
            <a:ext cx="12224525" cy="685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64024" y="4940490"/>
            <a:ext cx="2129051" cy="559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213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25"/>
            <a:ext cx="12192000" cy="665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1" y="0"/>
            <a:ext cx="121153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0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0" y="0"/>
            <a:ext cx="12150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59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684"/>
            <a:ext cx="12385183" cy="603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4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063"/>
            <a:ext cx="12191999" cy="64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9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AD84DC-F1C7-4A42-B54D-26E834551B8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778934" y="6028799"/>
            <a:ext cx="10574867" cy="365125"/>
          </a:xfrm>
        </p:spPr>
        <p:txBody>
          <a:bodyPr/>
          <a:lstStyle/>
          <a:p>
            <a:r>
              <a:rPr lang="fr-CA" sz="800" dirty="0"/>
              <a:t>CT : corticostéroïde topique; DA : dermatite atopique; ICT : inhibiteur de la calcineurine topique; IL : interleukine; JAK : Janus kinase; MTX : méthotrexate; PDE-4 : phosphodiestérase de type 4</a:t>
            </a:r>
          </a:p>
          <a:p>
            <a:r>
              <a:rPr lang="fr-CA" sz="800" dirty="0" err="1"/>
              <a:t>Wollenberg</a:t>
            </a:r>
            <a:r>
              <a:rPr lang="fr-CA" sz="800" dirty="0"/>
              <a:t> A, </a:t>
            </a:r>
            <a:r>
              <a:rPr lang="fr-CA" sz="800" dirty="0" err="1"/>
              <a:t>Barbarot</a:t>
            </a:r>
            <a:r>
              <a:rPr lang="fr-CA" sz="800" dirty="0"/>
              <a:t> S, Bieber T, </a:t>
            </a:r>
            <a:r>
              <a:rPr lang="fr-CA" sz="800" i="1" dirty="0"/>
              <a:t>et al. J </a:t>
            </a:r>
            <a:r>
              <a:rPr lang="fr-CA" sz="800" i="1" dirty="0" err="1"/>
              <a:t>Eur</a:t>
            </a:r>
            <a:r>
              <a:rPr lang="fr-CA" sz="800" i="1" dirty="0"/>
              <a:t> </a:t>
            </a:r>
            <a:r>
              <a:rPr lang="fr-CA" sz="800" i="1" dirty="0" err="1"/>
              <a:t>Acad</a:t>
            </a:r>
            <a:r>
              <a:rPr lang="fr-CA" sz="800" i="1" dirty="0"/>
              <a:t> </a:t>
            </a:r>
            <a:r>
              <a:rPr lang="fr-CA" sz="800" i="1" dirty="0" err="1"/>
              <a:t>Dermatol</a:t>
            </a:r>
            <a:r>
              <a:rPr lang="fr-CA" sz="800" i="1" dirty="0"/>
              <a:t> </a:t>
            </a:r>
            <a:r>
              <a:rPr lang="fr-CA" sz="800" i="1" dirty="0" err="1"/>
              <a:t>Venereol</a:t>
            </a:r>
            <a:r>
              <a:rPr lang="fr-CA" sz="800" dirty="0"/>
              <a:t>. 2018;32(5):657-82.</a:t>
            </a:r>
          </a:p>
          <a:p>
            <a:r>
              <a:rPr lang="fr-CA" sz="800" dirty="0"/>
              <a:t>Fleming P, Yang YB, Lynde C, O’Neill B, Lee KO. </a:t>
            </a:r>
            <a:r>
              <a:rPr lang="fr-CA" sz="800" i="1" dirty="0"/>
              <a:t>J Am </a:t>
            </a:r>
            <a:r>
              <a:rPr lang="fr-CA" sz="800" i="1" dirty="0" err="1"/>
              <a:t>Board</a:t>
            </a:r>
            <a:r>
              <a:rPr lang="fr-CA" sz="800" i="1" dirty="0"/>
              <a:t> Fam Med. </a:t>
            </a:r>
            <a:r>
              <a:rPr lang="fr-CA" sz="800" dirty="0"/>
              <a:t>2020;33(4):626-35.</a:t>
            </a:r>
          </a:p>
          <a:p>
            <a:r>
              <a:rPr lang="fr-CA" sz="800" dirty="0"/>
              <a:t>Wong ITY, </a:t>
            </a:r>
            <a:r>
              <a:rPr lang="fr-CA" sz="800" dirty="0" err="1"/>
              <a:t>Tsuyuki</a:t>
            </a:r>
            <a:r>
              <a:rPr lang="fr-CA" sz="800" dirty="0"/>
              <a:t> RT, </a:t>
            </a:r>
            <a:r>
              <a:rPr lang="fr-CA" sz="800" dirty="0" err="1"/>
              <a:t>Cresswell</a:t>
            </a:r>
            <a:r>
              <a:rPr lang="fr-CA" sz="800" dirty="0"/>
              <a:t>-Melville A, </a:t>
            </a:r>
            <a:r>
              <a:rPr lang="fr-CA" sz="800" dirty="0" err="1"/>
              <a:t>Doiron</a:t>
            </a:r>
            <a:r>
              <a:rPr lang="fr-CA" sz="800" dirty="0"/>
              <a:t> P, Drucker AM. </a:t>
            </a:r>
            <a:r>
              <a:rPr lang="fr-CA" sz="800" i="1" dirty="0"/>
              <a:t>Can </a:t>
            </a:r>
            <a:r>
              <a:rPr lang="fr-CA" sz="800" i="1" dirty="0" err="1"/>
              <a:t>Pharm</a:t>
            </a:r>
            <a:r>
              <a:rPr lang="fr-CA" sz="800" i="1" dirty="0"/>
              <a:t> J </a:t>
            </a:r>
            <a:r>
              <a:rPr lang="fr-CA" sz="800" dirty="0"/>
              <a:t>(Ott). 2017;150(5):285-97.</a:t>
            </a:r>
          </a:p>
          <a:p>
            <a:r>
              <a:rPr lang="fr-CA" sz="800" dirty="0"/>
              <a:t>Hong CH, </a:t>
            </a:r>
            <a:r>
              <a:rPr lang="fr-CA" sz="800" dirty="0" err="1"/>
              <a:t>Gooderham</a:t>
            </a:r>
            <a:r>
              <a:rPr lang="fr-CA" sz="800" dirty="0"/>
              <a:t> MJ, Albrecht L, </a:t>
            </a:r>
            <a:r>
              <a:rPr lang="fr-CA" sz="800" i="1" dirty="0"/>
              <a:t>et al. J </a:t>
            </a:r>
            <a:r>
              <a:rPr lang="fr-CA" sz="800" i="1" dirty="0" err="1"/>
              <a:t>Cutan</a:t>
            </a:r>
            <a:r>
              <a:rPr lang="fr-CA" sz="800" i="1" dirty="0"/>
              <a:t> Med </a:t>
            </a:r>
            <a:r>
              <a:rPr lang="fr-CA" sz="800" i="1" dirty="0" err="1"/>
              <a:t>Surg</a:t>
            </a:r>
            <a:r>
              <a:rPr lang="fr-CA" sz="800" dirty="0"/>
              <a:t>. 2018;22(1_suppl):30S-35S.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63C7DB-ABE5-4731-8030-B434DDC1725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991345" y="2968879"/>
            <a:ext cx="1527716" cy="1186720"/>
            <a:chOff x="1548344" y="3542301"/>
            <a:chExt cx="1610731" cy="1251206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6C4897C0-D6A2-0646-85DB-656A4E4D125C}"/>
                </a:ext>
              </a:extLst>
            </p:cNvPr>
            <p:cNvSpPr txBox="1">
              <a:spLocks/>
            </p:cNvSpPr>
            <p:nvPr/>
          </p:nvSpPr>
          <p:spPr>
            <a:xfrm>
              <a:off x="1548344" y="4232646"/>
              <a:ext cx="1610731" cy="56086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13716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28700" indent="-342900" algn="l" defTabSz="1371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14500" indent="-342900" algn="l" defTabSz="1371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00300" indent="-342900" algn="l" defTabSz="1371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86100" indent="-342900" algn="l" defTabSz="1371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7719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457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143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29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92">
                <a:spcBef>
                  <a:spcPts val="1200"/>
                </a:spcBef>
                <a:buNone/>
                <a:defRPr/>
              </a:pPr>
              <a:r>
                <a:rPr lang="fr-CA" sz="1200">
                  <a:solidFill>
                    <a:srgbClr val="2E2E40"/>
                  </a:solidFill>
                  <a:latin typeface="+mj-lt"/>
                  <a:ea typeface="Helvetica Neue Medium"/>
                  <a:cs typeface="Helvetica Neue Medium"/>
                </a:rPr>
                <a:t>Bain tiède de courte durée une fois par jour</a:t>
              </a:r>
            </a:p>
          </p:txBody>
        </p:sp>
        <p:pic>
          <p:nvPicPr>
            <p:cNvPr id="21" name="Graphic 20" descr="Bathtub with solid fill">
              <a:extLst>
                <a:ext uri="{FF2B5EF4-FFF2-40B4-BE49-F238E27FC236}">
                  <a16:creationId xmlns:a16="http://schemas.microsoft.com/office/drawing/2014/main" id="{0096A29A-4CD1-7740-8550-19EB94C0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2000435" y="3542301"/>
              <a:ext cx="828000" cy="828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742CC5-FA5E-42BA-9772-200808844E7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519060" y="2402663"/>
            <a:ext cx="2885211" cy="1470890"/>
            <a:chOff x="2811180" y="2304407"/>
            <a:chExt cx="3041992" cy="1550814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4F487AD2-7769-F240-987D-249DCECB1DFA}"/>
                </a:ext>
              </a:extLst>
            </p:cNvPr>
            <p:cNvSpPr txBox="1">
              <a:spLocks/>
            </p:cNvSpPr>
            <p:nvPr/>
          </p:nvSpPr>
          <p:spPr>
            <a:xfrm>
              <a:off x="2811180" y="2983443"/>
              <a:ext cx="3041992" cy="87177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13716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28700" indent="-342900" algn="l" defTabSz="1371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14500" indent="-342900" algn="l" defTabSz="1371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00300" indent="-342900" algn="l" defTabSz="1371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86100" indent="-342900" algn="l" defTabSz="1371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7719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457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143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29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92">
                <a:spcBef>
                  <a:spcPts val="1200"/>
                </a:spcBef>
                <a:buNone/>
                <a:defRPr/>
              </a:pPr>
              <a:r>
                <a:rPr lang="fr-CA" sz="1200" dirty="0">
                  <a:solidFill>
                    <a:srgbClr val="2E2E40"/>
                  </a:solidFill>
                  <a:latin typeface="+mj-lt"/>
                  <a:ea typeface="Helvetica Neue Medium"/>
                  <a:cs typeface="Helvetica Neue Medium"/>
                </a:rPr>
                <a:t>Agents topiques</a:t>
              </a:r>
              <a:br>
                <a:rPr lang="fr-CA" sz="1200" dirty="0">
                  <a:solidFill>
                    <a:srgbClr val="2E2E40"/>
                  </a:solidFill>
                  <a:latin typeface="+mj-lt"/>
                  <a:ea typeface="Helvetica Neue Medium"/>
                  <a:cs typeface="Helvetica Neue Medium"/>
                </a:rPr>
              </a:br>
              <a:r>
                <a:rPr lang="fr-CA" sz="1200" dirty="0">
                  <a:solidFill>
                    <a:srgbClr val="2E2E40"/>
                  </a:solidFill>
                  <a:latin typeface="+mj-lt"/>
                  <a:ea typeface="Helvetica Neue Medium"/>
                  <a:cs typeface="Helvetica Neue Medium"/>
                </a:rPr>
                <a:t>(CT, ICT, inhibiteur de la PDE-4)</a:t>
              </a:r>
            </a:p>
          </p:txBody>
        </p:sp>
        <p:pic>
          <p:nvPicPr>
            <p:cNvPr id="29" name="Graphic 28" descr="Toothpaste with solid fill">
              <a:extLst>
                <a:ext uri="{FF2B5EF4-FFF2-40B4-BE49-F238E27FC236}">
                  <a16:creationId xmlns:a16="http://schemas.microsoft.com/office/drawing/2014/main" id="{5BBA547A-6B98-0743-9B0D-AE351DC5D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 rot="2600197">
              <a:off x="3877862" y="2304407"/>
              <a:ext cx="828000" cy="828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9E9AF7-C71C-45F4-880D-92CAD198961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03297" y="2504679"/>
            <a:ext cx="1078564" cy="926751"/>
            <a:chOff x="-1720813" y="-893457"/>
            <a:chExt cx="1137172" cy="977110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B09407A5-3BA2-314C-8621-529F80AE2BAA}"/>
                </a:ext>
              </a:extLst>
            </p:cNvPr>
            <p:cNvSpPr txBox="1">
              <a:spLocks/>
            </p:cNvSpPr>
            <p:nvPr/>
          </p:nvSpPr>
          <p:spPr>
            <a:xfrm>
              <a:off x="-1720813" y="-208782"/>
              <a:ext cx="1137172" cy="2924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13716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28700" indent="-342900" algn="l" defTabSz="1371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14500" indent="-342900" algn="l" defTabSz="1371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00300" indent="-342900" algn="l" defTabSz="1371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86100" indent="-342900" algn="l" defTabSz="13716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7719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457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143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29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92">
                <a:spcBef>
                  <a:spcPts val="1200"/>
                </a:spcBef>
                <a:buNone/>
                <a:defRPr/>
              </a:pPr>
              <a:r>
                <a:rPr lang="fr-CA" sz="1200">
                  <a:solidFill>
                    <a:srgbClr val="2E2E40"/>
                  </a:solidFill>
                  <a:latin typeface="+mj-lt"/>
                  <a:ea typeface="Helvetica Neue Medium"/>
                  <a:cs typeface="Helvetica Neue Medium"/>
                </a:rPr>
                <a:t>Émollients</a:t>
              </a:r>
            </a:p>
          </p:txBody>
        </p:sp>
        <p:pic>
          <p:nvPicPr>
            <p:cNvPr id="33" name="Graphic 32" descr="Splash with solid fill">
              <a:extLst>
                <a:ext uri="{FF2B5EF4-FFF2-40B4-BE49-F238E27FC236}">
                  <a16:creationId xmlns:a16="http://schemas.microsoft.com/office/drawing/2014/main" id="{1A3647DB-0BD0-F649-BFD1-2B6F66C82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-1512227" y="-893457"/>
              <a:ext cx="720000" cy="72000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8942072-CFF6-49FC-A294-A514895A746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14044" y="4374770"/>
            <a:ext cx="219287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304831">
              <a:defRPr/>
            </a:pPr>
            <a:r>
              <a:rPr lang="fr-CA" sz="1200" b="1" dirty="0">
                <a:solidFill>
                  <a:srgbClr val="FFFFFF"/>
                </a:solidFill>
                <a:latin typeface="+mj-lt"/>
                <a:ea typeface="Helvetica Neue Medium"/>
                <a:cs typeface="Helvetica Neue Medium"/>
              </a:rPr>
              <a:t>Traitement d’entretien</a:t>
            </a:r>
            <a:br>
              <a:rPr lang="fr-CA" sz="1200" b="1" dirty="0">
                <a:solidFill>
                  <a:srgbClr val="FFFFFF"/>
                </a:solidFill>
                <a:latin typeface="+mj-lt"/>
                <a:ea typeface="Helvetica Neue Medium"/>
                <a:cs typeface="Helvetica Neue Medium"/>
              </a:rPr>
            </a:br>
            <a:r>
              <a:rPr lang="fr-CA" sz="1200" b="1" dirty="0">
                <a:solidFill>
                  <a:srgbClr val="FFFFFF"/>
                </a:solidFill>
                <a:latin typeface="+mj-lt"/>
                <a:ea typeface="Helvetica Neue Medium"/>
                <a:cs typeface="Helvetica Neue Medium"/>
              </a:rPr>
              <a:t>Amélioration de l’hydratation de la peau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CE757B-030D-448F-B6CE-EDD545070A7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571769" y="4376831"/>
            <a:ext cx="263495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304831">
              <a:defRPr/>
            </a:pPr>
            <a:r>
              <a:rPr lang="fr-CA" sz="1200" b="1">
                <a:solidFill>
                  <a:srgbClr val="FFFFFF"/>
                </a:solidFill>
                <a:latin typeface="+mj-lt"/>
              </a:rPr>
              <a:t>Prévention des poussées</a:t>
            </a:r>
            <a:br>
              <a:rPr lang="fr-CA" sz="1200" b="1">
                <a:solidFill>
                  <a:srgbClr val="FFFFFF"/>
                </a:solidFill>
                <a:latin typeface="+mj-lt"/>
              </a:rPr>
            </a:br>
            <a:r>
              <a:rPr lang="fr-CA" sz="1200" b="1">
                <a:solidFill>
                  <a:srgbClr val="FFFFFF"/>
                </a:solidFill>
                <a:latin typeface="+mj-lt"/>
              </a:rPr>
              <a:t>Maîtrise du prurit, de l’érythème et de la desquamation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E73DCC-58DC-4C9C-A7AA-F935FC7A437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942901" y="4382019"/>
            <a:ext cx="453298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304831">
              <a:defRPr/>
            </a:pPr>
            <a:r>
              <a:rPr lang="fr-CA" sz="1200" b="1" dirty="0">
                <a:solidFill>
                  <a:srgbClr val="FFFFFF"/>
                </a:solidFill>
                <a:latin typeface="+mj-lt"/>
              </a:rPr>
              <a:t>DA récurrente et persistante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6F28B7-7885-064F-A743-0EE1E989F08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7081337" y="3812176"/>
            <a:ext cx="2315294" cy="592837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92">
              <a:spcBef>
                <a:spcPts val="1200"/>
              </a:spcBef>
              <a:buNone/>
              <a:defRPr/>
            </a:pPr>
            <a:r>
              <a:rPr lang="fr-CA" sz="1200" dirty="0">
                <a:solidFill>
                  <a:srgbClr val="2E2E40"/>
                </a:solidFill>
                <a:latin typeface="+mj-lt"/>
                <a:ea typeface="Helvetica Neue Medium"/>
                <a:cs typeface="Helvetica Neue Medium"/>
              </a:rPr>
              <a:t>Immunosuppression générale</a:t>
            </a:r>
            <a:br>
              <a:rPr lang="fr-CA" sz="1200" dirty="0">
                <a:solidFill>
                  <a:srgbClr val="2E2E40"/>
                </a:solidFill>
                <a:latin typeface="+mj-lt"/>
                <a:ea typeface="Helvetica Neue Medium"/>
                <a:cs typeface="Helvetica Neue Medium"/>
              </a:rPr>
            </a:br>
            <a:r>
              <a:rPr lang="fr-CA" sz="1200" dirty="0">
                <a:solidFill>
                  <a:srgbClr val="2E2E40"/>
                </a:solidFill>
                <a:latin typeface="+mj-lt"/>
                <a:ea typeface="Helvetica Neue Medium"/>
                <a:cs typeface="Helvetica Neue Medium"/>
              </a:rPr>
              <a:t>(p. ex., stéroïde par voie orale, </a:t>
            </a:r>
            <a:r>
              <a:rPr lang="fr-CA" sz="1200" dirty="0">
                <a:solidFill>
                  <a:srgbClr val="2E2E40"/>
                </a:solidFill>
                <a:latin typeface="+mj-lt"/>
                <a:ea typeface="Helvetica Neue Medium"/>
                <a:cs typeface="Arial" panose="020B0604020202020204" pitchFamily="34" charset="0"/>
              </a:rPr>
              <a:t>MTX, cyclosporine)</a:t>
            </a:r>
            <a:endParaRPr lang="fr-CA" sz="1200" dirty="0">
              <a:solidFill>
                <a:srgbClr val="2E2E40"/>
              </a:solidFill>
              <a:latin typeface="+mj-lt"/>
              <a:ea typeface="Helvetica Neue Medium"/>
              <a:cs typeface="Helvetica Neue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A77D5-4A59-4CBF-A643-6A22EB67D37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>
            <a:grayscl/>
          </a:blip>
          <a:stretch>
            <a:fillRect/>
          </a:stretch>
        </p:blipFill>
        <p:spPr>
          <a:xfrm rot="1274740">
            <a:off x="7796186" y="3137879"/>
            <a:ext cx="672127" cy="68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0ECD8-AD5F-486E-A579-BC06D316ACA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60221" y="3182331"/>
            <a:ext cx="628752" cy="785326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32B28BC-AA1D-47C9-BF50-95E1AE6CFB01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9396631" y="3908954"/>
            <a:ext cx="1957170" cy="435794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92">
              <a:spcBef>
                <a:spcPts val="1200"/>
              </a:spcBef>
              <a:buNone/>
              <a:defRPr/>
            </a:pPr>
            <a:r>
              <a:rPr lang="fr-CA" sz="1200" dirty="0">
                <a:solidFill>
                  <a:srgbClr val="2E2E40"/>
                </a:solidFill>
                <a:latin typeface="+mj-lt"/>
                <a:ea typeface="Helvetica Neue Medium"/>
                <a:cs typeface="Helvetica Neue Medium"/>
              </a:rPr>
              <a:t>Inhibiteurs des protéines JAK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99E754-D10E-46DC-A55D-7D56ED2E55A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254477" y="2890249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0" dirty="0">
                <a:latin typeface="+mj-lt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7803C3-3B3C-471B-BC6D-C26FF466AE9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14044" y="5108502"/>
            <a:ext cx="5281884" cy="2773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>
                <a:solidFill>
                  <a:schemeClr val="tx2"/>
                </a:solidFill>
                <a:latin typeface="+mj-lt"/>
              </a:rPr>
              <a:t>Légère ou modérée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AF4176-111D-4D89-A0E3-A6DF87B7F41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14044" y="5454028"/>
            <a:ext cx="10645262" cy="30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latin typeface="+mj-lt"/>
              </a:rPr>
              <a:t>Modérée ou grave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93649C5-0B4A-F041-A61D-3C5BBF0F535F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8943391" y="2621101"/>
            <a:ext cx="2807622" cy="502776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92">
              <a:spcBef>
                <a:spcPts val="1200"/>
              </a:spcBef>
              <a:buNone/>
              <a:defRPr/>
            </a:pPr>
            <a:r>
              <a:rPr lang="fr-CA" sz="1200" dirty="0">
                <a:solidFill>
                  <a:schemeClr val="tx2"/>
                </a:solidFill>
                <a:latin typeface="+mj-lt"/>
                <a:ea typeface="Helvetica Neue Medium"/>
                <a:cs typeface="Helvetica Neue Medium"/>
              </a:rPr>
              <a:t>Agents biologiques </a:t>
            </a:r>
            <a:br>
              <a:rPr lang="fr-CA" sz="1200" dirty="0">
                <a:solidFill>
                  <a:schemeClr val="tx2"/>
                </a:solidFill>
                <a:latin typeface="+mj-lt"/>
                <a:ea typeface="Helvetica Neue Medium"/>
                <a:cs typeface="Arial" panose="020B0604020202020204" pitchFamily="34" charset="0"/>
              </a:rPr>
            </a:br>
            <a:r>
              <a:rPr lang="fr-CA" sz="1200" dirty="0">
                <a:solidFill>
                  <a:schemeClr val="tx2"/>
                </a:solidFill>
                <a:latin typeface="+mj-lt"/>
                <a:ea typeface="Helvetica Neue Medium"/>
                <a:cs typeface="Arial" panose="020B0604020202020204" pitchFamily="34" charset="0"/>
              </a:rPr>
              <a:t>(p. ex., anti-IL-4/IL-13 et/ou anti-IL-13)</a:t>
            </a:r>
            <a:endParaRPr lang="fr-CA" sz="1200" dirty="0">
              <a:solidFill>
                <a:schemeClr val="tx2"/>
              </a:solidFill>
              <a:latin typeface="+mj-lt"/>
              <a:ea typeface="Helvetica Neue Medium"/>
              <a:cs typeface="Helvetica Neue Medium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1BD395A-C3B4-4286-8EEC-7B768775AD7F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2891" y="1849237"/>
            <a:ext cx="836704" cy="6828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EC2AF5-9DE5-7146-BA44-A65CC5D11DB4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7397657" y="2621120"/>
            <a:ext cx="1419769" cy="316786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92">
              <a:spcBef>
                <a:spcPts val="1200"/>
              </a:spcBef>
              <a:buNone/>
              <a:defRPr/>
            </a:pPr>
            <a:r>
              <a:rPr lang="fr-CA" sz="1200" dirty="0">
                <a:solidFill>
                  <a:schemeClr val="tx2"/>
                </a:solidFill>
                <a:latin typeface="+mj-lt"/>
                <a:ea typeface="Helvetica Neue Medium"/>
                <a:cs typeface="Helvetica Neue Medium"/>
              </a:rPr>
              <a:t>Photothérapie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8189AF-FA31-4576-8345-6E6404B43B3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7368232" y="4912182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>
                <a:latin typeface="+mj-lt"/>
              </a:rPr>
              <a:t>1</a:t>
            </a:r>
            <a:r>
              <a:rPr lang="fr-CA" sz="1400" b="1" baseline="30000" dirty="0">
                <a:latin typeface="+mj-lt"/>
              </a:rPr>
              <a:t>re</a:t>
            </a:r>
            <a:r>
              <a:rPr lang="fr-CA" sz="1400" b="1" dirty="0">
                <a:latin typeface="+mj-lt"/>
              </a:rPr>
              <a:t> intention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06CB498-2E13-4CAE-99FD-0FF3E0221829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 flipV="1">
            <a:off x="8644282" y="5089426"/>
            <a:ext cx="1143902" cy="19075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AE29395-A80B-49F4-99A1-76036CEBB4A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884440" y="4899218"/>
            <a:ext cx="115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>
                <a:latin typeface="+mj-lt"/>
              </a:rPr>
              <a:t>2</a:t>
            </a:r>
            <a:r>
              <a:rPr lang="fr-CA" sz="1400" b="1" baseline="30000" dirty="0">
                <a:latin typeface="+mj-lt"/>
              </a:rPr>
              <a:t>e</a:t>
            </a:r>
            <a:r>
              <a:rPr lang="fr-CA" sz="1400" b="1" dirty="0">
                <a:latin typeface="+mj-lt"/>
              </a:rPr>
              <a:t> intention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2B8499-0A53-4234-AC8C-8744436C98B2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230121" y="1025099"/>
            <a:ext cx="23152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chemeClr val="accent2"/>
                </a:solidFill>
                <a:latin typeface="+mj-lt"/>
              </a:rPr>
              <a:t>La décision d’entreprendre un traitement à action générale est prise lorsque les agents topiques sont inefficaces ou que la maladie est trop étendue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A5F915-F3D4-4E23-AABA-4DFB856A52C3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6540436" y="2877756"/>
            <a:ext cx="0" cy="2519744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B448CC33-FEEA-4ED7-BAB2-17CF969D68E7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838200" y="365126"/>
            <a:ext cx="10515600" cy="812176"/>
          </a:xfrm>
        </p:spPr>
        <p:txBody>
          <a:bodyPr>
            <a:normAutofit/>
          </a:bodyPr>
          <a:lstStyle/>
          <a:p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>Démarche thérapeutique pour la dermatite atopique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D45E99B-405A-4327-8C6D-140FBD5B6030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7714410" y="1776372"/>
            <a:ext cx="835678" cy="835678"/>
            <a:chOff x="12955892" y="2240243"/>
            <a:chExt cx="835678" cy="835678"/>
          </a:xfrm>
        </p:grpSpPr>
        <p:pic>
          <p:nvPicPr>
            <p:cNvPr id="31" name="Graphic 30" descr="Man outline">
              <a:extLst>
                <a:ext uri="{FF2B5EF4-FFF2-40B4-BE49-F238E27FC236}">
                  <a16:creationId xmlns:a16="http://schemas.microsoft.com/office/drawing/2014/main" id="{90160C04-EE7D-4894-A9C5-AB7407537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12955892" y="2240243"/>
              <a:ext cx="835678" cy="835678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0668B36-C08B-4B87-9516-22CF57B33E5E}"/>
                </a:ext>
              </a:extLst>
            </p:cNvPr>
            <p:cNvGrpSpPr/>
            <p:nvPr/>
          </p:nvGrpSpPr>
          <p:grpSpPr>
            <a:xfrm>
              <a:off x="13643933" y="2329471"/>
              <a:ext cx="119062" cy="688434"/>
              <a:chOff x="13662983" y="2329471"/>
              <a:chExt cx="119062" cy="688434"/>
            </a:xfrm>
          </p:grpSpPr>
          <p:sp>
            <p:nvSpPr>
              <p:cNvPr id="48" name="Trapezoid 47">
                <a:extLst>
                  <a:ext uri="{FF2B5EF4-FFF2-40B4-BE49-F238E27FC236}">
                    <a16:creationId xmlns:a16="http://schemas.microsoft.com/office/drawing/2014/main" id="{91A58DCA-3E3D-458E-936C-F2C45D7B3A1D}"/>
                  </a:ext>
                </a:extLst>
              </p:cNvPr>
              <p:cNvSpPr/>
              <p:nvPr/>
            </p:nvSpPr>
            <p:spPr>
              <a:xfrm rot="5400000">
                <a:off x="13621185" y="2371269"/>
                <a:ext cx="202658" cy="119062"/>
              </a:xfrm>
              <a:prstGeom prst="trapezoid">
                <a:avLst>
                  <a:gd name="adj" fmla="val 4705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9" name="Trapezoid 48">
                <a:extLst>
                  <a:ext uri="{FF2B5EF4-FFF2-40B4-BE49-F238E27FC236}">
                    <a16:creationId xmlns:a16="http://schemas.microsoft.com/office/drawing/2014/main" id="{EC12D4A8-2BC2-4DE8-BB4F-8C4F088A6E60}"/>
                  </a:ext>
                </a:extLst>
              </p:cNvPr>
              <p:cNvSpPr/>
              <p:nvPr/>
            </p:nvSpPr>
            <p:spPr>
              <a:xfrm rot="5400000">
                <a:off x="13621185" y="2614157"/>
                <a:ext cx="202658" cy="119062"/>
              </a:xfrm>
              <a:prstGeom prst="trapezoid">
                <a:avLst>
                  <a:gd name="adj" fmla="val 4705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0" name="Trapezoid 49">
                <a:extLst>
                  <a:ext uri="{FF2B5EF4-FFF2-40B4-BE49-F238E27FC236}">
                    <a16:creationId xmlns:a16="http://schemas.microsoft.com/office/drawing/2014/main" id="{DDC61E00-9087-412A-B6E6-C1BE7B9CDCDB}"/>
                  </a:ext>
                </a:extLst>
              </p:cNvPr>
              <p:cNvSpPr/>
              <p:nvPr/>
            </p:nvSpPr>
            <p:spPr>
              <a:xfrm rot="5400000">
                <a:off x="13621185" y="2857045"/>
                <a:ext cx="202658" cy="119062"/>
              </a:xfrm>
              <a:prstGeom prst="trapezoid">
                <a:avLst>
                  <a:gd name="adj" fmla="val 4705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36CC242-2BCD-408D-A3CD-106F05DF3555}"/>
                </a:ext>
              </a:extLst>
            </p:cNvPr>
            <p:cNvGrpSpPr/>
            <p:nvPr/>
          </p:nvGrpSpPr>
          <p:grpSpPr>
            <a:xfrm rot="10800000">
              <a:off x="12991471" y="2329471"/>
              <a:ext cx="119062" cy="688434"/>
              <a:chOff x="13662983" y="2329471"/>
              <a:chExt cx="119062" cy="688434"/>
            </a:xfrm>
          </p:grpSpPr>
          <p:sp>
            <p:nvSpPr>
              <p:cNvPr id="54" name="Trapezoid 53">
                <a:extLst>
                  <a:ext uri="{FF2B5EF4-FFF2-40B4-BE49-F238E27FC236}">
                    <a16:creationId xmlns:a16="http://schemas.microsoft.com/office/drawing/2014/main" id="{4C9DE257-35FA-42C6-B2E3-5BE571157754}"/>
                  </a:ext>
                </a:extLst>
              </p:cNvPr>
              <p:cNvSpPr/>
              <p:nvPr/>
            </p:nvSpPr>
            <p:spPr>
              <a:xfrm rot="5400000">
                <a:off x="13621185" y="2371269"/>
                <a:ext cx="202658" cy="119062"/>
              </a:xfrm>
              <a:prstGeom prst="trapezoid">
                <a:avLst>
                  <a:gd name="adj" fmla="val 4705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5" name="Trapezoid 54">
                <a:extLst>
                  <a:ext uri="{FF2B5EF4-FFF2-40B4-BE49-F238E27FC236}">
                    <a16:creationId xmlns:a16="http://schemas.microsoft.com/office/drawing/2014/main" id="{6671BA7A-BE55-48E2-AFB5-ED8489313F55}"/>
                  </a:ext>
                </a:extLst>
              </p:cNvPr>
              <p:cNvSpPr/>
              <p:nvPr/>
            </p:nvSpPr>
            <p:spPr>
              <a:xfrm rot="5400000">
                <a:off x="13621185" y="2614157"/>
                <a:ext cx="202658" cy="119062"/>
              </a:xfrm>
              <a:prstGeom prst="trapezoid">
                <a:avLst>
                  <a:gd name="adj" fmla="val 4705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6" name="Trapezoid 55">
                <a:extLst>
                  <a:ext uri="{FF2B5EF4-FFF2-40B4-BE49-F238E27FC236}">
                    <a16:creationId xmlns:a16="http://schemas.microsoft.com/office/drawing/2014/main" id="{DD9F375E-EDAF-4316-A620-B74F5E020825}"/>
                  </a:ext>
                </a:extLst>
              </p:cNvPr>
              <p:cNvSpPr/>
              <p:nvPr/>
            </p:nvSpPr>
            <p:spPr>
              <a:xfrm rot="5400000">
                <a:off x="13621185" y="2857045"/>
                <a:ext cx="202658" cy="119062"/>
              </a:xfrm>
              <a:prstGeom prst="trapezoid">
                <a:avLst>
                  <a:gd name="adj" fmla="val 4705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F3145-C1D1-4E10-B18A-4A95EA2D6C0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2CA814A5-5B67-49A0-A5BA-40050328EF9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5015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1730"/>
            <a:ext cx="12192000" cy="68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88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72"/>
            <a:ext cx="12192000" cy="68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2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40"/>
            <a:ext cx="12192000" cy="68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4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75"/>
            <a:ext cx="12192000" cy="6674249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0" y="3179928"/>
            <a:ext cx="2538484" cy="7096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3192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780"/>
            <a:ext cx="12192000" cy="68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5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"/>
            <a:ext cx="12192000" cy="68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91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16"/>
            <a:ext cx="12191999" cy="59293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71797" y="5609230"/>
            <a:ext cx="1815152" cy="477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5799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3985"/>
            <a:ext cx="12192000" cy="59500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58149" y="5568287"/>
            <a:ext cx="1801505" cy="54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7080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55"/>
            <a:ext cx="12192000" cy="68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63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23"/>
            <a:ext cx="12192000" cy="683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2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761"/>
            <a:ext cx="12169677" cy="596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84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8681"/>
            <a:ext cx="12192000" cy="689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753"/>
            <a:ext cx="12192000" cy="59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69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810"/>
            <a:ext cx="12192000" cy="68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21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59"/>
            <a:ext cx="12191999" cy="68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23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0" y="4056845"/>
            <a:ext cx="1609859" cy="4507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7857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9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1"/>
            <a:ext cx="12191999" cy="681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55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4"/>
            <a:ext cx="12192000" cy="68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49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4412"/>
            <a:ext cx="12192000" cy="59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21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12" y="0"/>
            <a:ext cx="11742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9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230256" cy="683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5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4" y="0"/>
            <a:ext cx="121997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" y="0"/>
            <a:ext cx="120739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8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663" y="0"/>
            <a:ext cx="12291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34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58" y="1414998"/>
            <a:ext cx="83915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5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881062"/>
            <a:ext cx="84867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02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Merci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7318-278C-49CD-8BFE-2A92390E6D87}" type="slidenum">
              <a:rPr lang="fr-CA" smtClean="0"/>
              <a:t>45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812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94"/>
            <a:ext cx="12192000" cy="666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9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486"/>
            <a:ext cx="12191999" cy="59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3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82"/>
            <a:ext cx="12192000" cy="68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6" y="0"/>
            <a:ext cx="12080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5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4624"/>
            <a:ext cx="12192000" cy="59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38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057342BD4E7B4C9513F57E7CC07D44" ma:contentTypeVersion="16" ma:contentTypeDescription="Create a new document." ma:contentTypeScope="" ma:versionID="381fbf80044e2cb014c5407fbc144b97">
  <xsd:schema xmlns:xsd="http://www.w3.org/2001/XMLSchema" xmlns:xs="http://www.w3.org/2001/XMLSchema" xmlns:p="http://schemas.microsoft.com/office/2006/metadata/properties" xmlns:ns2="0ca6896c-b376-46b0-80e0-30037fee7068" xmlns:ns3="09c7dc5f-8d50-40e1-848e-800b39415f8e" targetNamespace="http://schemas.microsoft.com/office/2006/metadata/properties" ma:root="true" ma:fieldsID="69737ea6dae2a790aac28a41cb7f2c84" ns2:_="" ns3:_="">
    <xsd:import namespace="0ca6896c-b376-46b0-80e0-30037fee7068"/>
    <xsd:import namespace="09c7dc5f-8d50-40e1-848e-800b39415f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6896c-b376-46b0-80e0-30037fee7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aaf764-73f0-4b4c-b8e1-b7d465e08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7dc5f-8d50-40e1-848e-800b39415f8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812e1c-87e0-4bf8-b081-6190977739fc}" ma:internalName="TaxCatchAll" ma:showField="CatchAllData" ma:web="09c7dc5f-8d50-40e1-848e-800b39415f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c7dc5f-8d50-40e1-848e-800b39415f8e" xsi:nil="true"/>
    <lcf76f155ced4ddcb4097134ff3c332f xmlns="0ca6896c-b376-46b0-80e0-30037fee70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F93344-A354-4478-9C52-283A316BA628}"/>
</file>

<file path=customXml/itemProps2.xml><?xml version="1.0" encoding="utf-8"?>
<ds:datastoreItem xmlns:ds="http://schemas.openxmlformats.org/officeDocument/2006/customXml" ds:itemID="{952353C1-A0A7-4D67-9325-FFA34014EC4F}"/>
</file>

<file path=customXml/itemProps3.xml><?xml version="1.0" encoding="utf-8"?>
<ds:datastoreItem xmlns:ds="http://schemas.openxmlformats.org/officeDocument/2006/customXml" ds:itemID="{6700A49D-7CF4-410E-BED7-1CF058A2A0B8}"/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326</Words>
  <Application>Microsoft Office PowerPoint</Application>
  <PresentationFormat>Widescreen</PresentationFormat>
  <Paragraphs>33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Bookman Old Style</vt:lpstr>
      <vt:lpstr>Calibri</vt:lpstr>
      <vt:lpstr>Calibri Light</vt:lpstr>
      <vt:lpstr>Times New Roman</vt:lpstr>
      <vt:lpstr>Thème Office</vt:lpstr>
      <vt:lpstr>PowerPoint Presentation</vt:lpstr>
      <vt:lpstr>Démarche thérapeutique pour la dermatite atopique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Eczéma topique</dc:title>
  <dc:creator>Simon Nigen</dc:creator>
  <cp:lastModifiedBy>Rohit Khanna</cp:lastModifiedBy>
  <cp:revision>41</cp:revision>
  <dcterms:created xsi:type="dcterms:W3CDTF">2022-09-09T16:16:39Z</dcterms:created>
  <dcterms:modified xsi:type="dcterms:W3CDTF">2022-11-15T10:30:23Z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0x010100BF057342BD4E7B4C9513F57E7CC07D44</vt:lpwstr>
  </property>
</Properties>
</file>