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00"/>
  </p:notesMasterIdLst>
  <p:sldIdLst>
    <p:sldId id="290" r:id="rId5"/>
    <p:sldId id="2145707972" r:id="rId6"/>
    <p:sldId id="2145707971" r:id="rId7"/>
    <p:sldId id="2145707511" r:id="rId8"/>
    <p:sldId id="2141411400" r:id="rId9"/>
    <p:sldId id="291" r:id="rId10"/>
    <p:sldId id="2145707954" r:id="rId11"/>
    <p:sldId id="257" r:id="rId12"/>
    <p:sldId id="273" r:id="rId13"/>
    <p:sldId id="288" r:id="rId14"/>
    <p:sldId id="258" r:id="rId15"/>
    <p:sldId id="278" r:id="rId16"/>
    <p:sldId id="274" r:id="rId17"/>
    <p:sldId id="275" r:id="rId18"/>
    <p:sldId id="289" r:id="rId19"/>
    <p:sldId id="2145707981" r:id="rId20"/>
    <p:sldId id="2145707973" r:id="rId21"/>
    <p:sldId id="2147472074" r:id="rId22"/>
    <p:sldId id="2147472075" r:id="rId23"/>
    <p:sldId id="2147472076" r:id="rId24"/>
    <p:sldId id="2147472077" r:id="rId25"/>
    <p:sldId id="2147472078" r:id="rId26"/>
    <p:sldId id="2147472079" r:id="rId27"/>
    <p:sldId id="2147472080" r:id="rId28"/>
    <p:sldId id="2145707982" r:id="rId29"/>
    <p:sldId id="2145707983" r:id="rId30"/>
    <p:sldId id="2145707984" r:id="rId31"/>
    <p:sldId id="2145707985" r:id="rId32"/>
    <p:sldId id="2145707986" r:id="rId33"/>
    <p:sldId id="292" r:id="rId34"/>
    <p:sldId id="293" r:id="rId35"/>
    <p:sldId id="2145707987" r:id="rId36"/>
    <p:sldId id="294" r:id="rId37"/>
    <p:sldId id="2145707988" r:id="rId38"/>
    <p:sldId id="295" r:id="rId39"/>
    <p:sldId id="2145707989" r:id="rId40"/>
    <p:sldId id="2145707990" r:id="rId41"/>
    <p:sldId id="2145707991" r:id="rId42"/>
    <p:sldId id="2145707992" r:id="rId43"/>
    <p:sldId id="2145707993" r:id="rId44"/>
    <p:sldId id="2145707994" r:id="rId45"/>
    <p:sldId id="2145707995" r:id="rId46"/>
    <p:sldId id="2145707996" r:id="rId47"/>
    <p:sldId id="2145707997" r:id="rId48"/>
    <p:sldId id="2145707998" r:id="rId49"/>
    <p:sldId id="2145707999" r:id="rId50"/>
    <p:sldId id="2145708000" r:id="rId51"/>
    <p:sldId id="2145708001" r:id="rId52"/>
    <p:sldId id="2147472081" r:id="rId53"/>
    <p:sldId id="2147472082" r:id="rId54"/>
    <p:sldId id="2147472083" r:id="rId55"/>
    <p:sldId id="2147472084" r:id="rId56"/>
    <p:sldId id="2147472085" r:id="rId57"/>
    <p:sldId id="2147472086" r:id="rId58"/>
    <p:sldId id="2147472087" r:id="rId59"/>
    <p:sldId id="2147472088" r:id="rId60"/>
    <p:sldId id="2147472089" r:id="rId61"/>
    <p:sldId id="2145708002" r:id="rId62"/>
    <p:sldId id="2145708003" r:id="rId63"/>
    <p:sldId id="2145708004" r:id="rId64"/>
    <p:sldId id="2145708005" r:id="rId65"/>
    <p:sldId id="2145708006" r:id="rId66"/>
    <p:sldId id="296" r:id="rId67"/>
    <p:sldId id="2145708007" r:id="rId68"/>
    <p:sldId id="2145708008" r:id="rId69"/>
    <p:sldId id="2145708009" r:id="rId70"/>
    <p:sldId id="2145708010" r:id="rId71"/>
    <p:sldId id="2145708011" r:id="rId72"/>
    <p:sldId id="2145708012" r:id="rId73"/>
    <p:sldId id="2145708013" r:id="rId74"/>
    <p:sldId id="2145708014" r:id="rId75"/>
    <p:sldId id="2145708015" r:id="rId76"/>
    <p:sldId id="2145708016" r:id="rId77"/>
    <p:sldId id="2145708017" r:id="rId78"/>
    <p:sldId id="2145708018" r:id="rId79"/>
    <p:sldId id="2145708019" r:id="rId80"/>
    <p:sldId id="2145708020" r:id="rId81"/>
    <p:sldId id="2145708021" r:id="rId82"/>
    <p:sldId id="2145708022" r:id="rId83"/>
    <p:sldId id="2145708023" r:id="rId84"/>
    <p:sldId id="2145708024" r:id="rId85"/>
    <p:sldId id="2145708025" r:id="rId86"/>
    <p:sldId id="2145708026" r:id="rId87"/>
    <p:sldId id="2145708027" r:id="rId88"/>
    <p:sldId id="2145708028" r:id="rId89"/>
    <p:sldId id="2145708029" r:id="rId90"/>
    <p:sldId id="2145708030" r:id="rId91"/>
    <p:sldId id="2145708031" r:id="rId92"/>
    <p:sldId id="2145708032" r:id="rId93"/>
    <p:sldId id="2145708033" r:id="rId94"/>
    <p:sldId id="2145708034" r:id="rId95"/>
    <p:sldId id="2145708035" r:id="rId96"/>
    <p:sldId id="2147472071" r:id="rId97"/>
    <p:sldId id="2147472073" r:id="rId98"/>
    <p:sldId id="2147472072"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B415B8-C68A-D49B-BF2C-380136303182}" name="Valerie Jack" initials="VJ" userId="S::valerie.jack@mail.mcgill.ca::bc8a4918-3d7b-459b-b7c7-90d1f3543ae4" providerId="AD"/>
  <p188:author id="{5C9D35D9-1DDA-23E6-CE1E-F08C0177CE24}" name="Carolyn Sarah Jack, Ms" initials="CM" userId="S::carolyn.jack@mcgill.ca::154d5134-21b6-41bc-a815-eb8679469b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a Dutton, Ms." initials="LDM" lastIdx="6" clrIdx="0">
    <p:extLst>
      <p:ext uri="{19B8F6BF-5375-455C-9EA6-DF929625EA0E}">
        <p15:presenceInfo xmlns:p15="http://schemas.microsoft.com/office/powerpoint/2012/main" userId="S-1-5-21-2570627339-595396017-2782738742-1122526" providerId="AD"/>
      </p:ext>
    </p:extLst>
  </p:cmAuthor>
  <p:cmAuthor id="2" name="Maryse Masse" initials="MM" lastIdx="2" clrIdx="1">
    <p:extLst>
      <p:ext uri="{19B8F6BF-5375-455C-9EA6-DF929625EA0E}">
        <p15:presenceInfo xmlns:p15="http://schemas.microsoft.com/office/powerpoint/2012/main" userId="S-1-5-21-2570627339-595396017-2782738742-10301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A2F"/>
    <a:srgbClr val="0B2E3D"/>
    <a:srgbClr val="275A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822"/>
    <p:restoredTop sz="95604" autoAdjust="0"/>
  </p:normalViewPr>
  <p:slideViewPr>
    <p:cSldViewPr snapToGrid="0" snapToObjects="1">
      <p:cViewPr varScale="1">
        <p:scale>
          <a:sx n="105" d="100"/>
          <a:sy n="105" d="100"/>
        </p:scale>
        <p:origin x="85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4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38B01-C10C-D347-B5BB-61833818970C}" type="datetimeFigureOut">
              <a:rPr lang="en-CA" smtClean="0"/>
              <a:t>2023-06-12</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BFA58-6825-3C4B-955E-F01B328B72A6}" type="slidenum">
              <a:rPr lang="en-CA" smtClean="0"/>
              <a:t>‹#›</a:t>
            </a:fld>
            <a:endParaRPr lang="en-CA"/>
          </a:p>
        </p:txBody>
      </p:sp>
    </p:spTree>
    <p:extLst>
      <p:ext uri="{BB962C8B-B14F-4D97-AF65-F5344CB8AC3E}">
        <p14:creationId xmlns:p14="http://schemas.microsoft.com/office/powerpoint/2010/main" val="216146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7A5F2-127A-4C19-862F-24379794F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60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Projet </a:t>
            </a:r>
            <a:r>
              <a:rPr lang="fr-CA" dirty="0" err="1"/>
              <a:t>educatif</a:t>
            </a:r>
            <a:r>
              <a:rPr lang="fr-CA" dirty="0"/>
              <a:t> </a:t>
            </a:r>
          </a:p>
          <a:p>
            <a:r>
              <a:rPr lang="fr-CA" dirty="0"/>
              <a:t>Pas de lien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625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 </a:t>
            </a:r>
            <a:r>
              <a:rPr lang="en-CA" dirty="0" err="1"/>
              <a:t>pierre</a:t>
            </a:r>
            <a:r>
              <a:rPr lang="en-CA" dirty="0"/>
              <a:t> </a:t>
            </a:r>
            <a:r>
              <a:rPr lang="en-CA" dirty="0" err="1"/>
              <a:t>angulaire</a:t>
            </a:r>
            <a:r>
              <a:rPr lang="en-CA" dirty="0"/>
              <a:t>, profile </a:t>
            </a:r>
            <a:r>
              <a:rPr lang="en-CA" dirty="0" err="1"/>
              <a:t>cytokinien</a:t>
            </a:r>
            <a:r>
              <a:rPr lang="en-CA" dirty="0"/>
              <a:t>, </a:t>
            </a:r>
            <a:r>
              <a:rPr lang="en-CA" dirty="0" err="1"/>
              <a:t>habileter</a:t>
            </a:r>
            <a:r>
              <a:rPr lang="en-CA" dirty="0"/>
              <a:t> patient </a:t>
            </a:r>
          </a:p>
          <a:p>
            <a:endParaRPr lang="en-CA" dirty="0"/>
          </a:p>
          <a:p>
            <a:endParaRPr lang="en-CA" dirty="0"/>
          </a:p>
          <a:p>
            <a:r>
              <a:rPr lang="en-CA" dirty="0"/>
              <a:t>IVL = </a:t>
            </a:r>
            <a:r>
              <a:rPr lang="en-CA" dirty="0" err="1"/>
              <a:t>involucrin</a:t>
            </a:r>
            <a:r>
              <a:rPr lang="en-CA" dirty="0"/>
              <a:t> </a:t>
            </a:r>
          </a:p>
          <a:p>
            <a:r>
              <a:rPr lang="en-CA" dirty="0" err="1"/>
              <a:t>Iiné</a:t>
            </a:r>
            <a:r>
              <a:rPr lang="en-CA" dirty="0"/>
              <a:t> </a:t>
            </a:r>
            <a:r>
              <a:rPr lang="en-CA" dirty="0" err="1"/>
              <a:t>systeme</a:t>
            </a:r>
            <a:r>
              <a:rPr lang="en-CA" dirty="0"/>
              <a:t> </a:t>
            </a:r>
            <a:r>
              <a:rPr lang="en-CA" dirty="0" err="1"/>
              <a:t>immunitaire</a:t>
            </a:r>
            <a:r>
              <a:rPr lang="en-CA" dirty="0"/>
              <a:t> </a:t>
            </a:r>
            <a:r>
              <a:rPr lang="en-CA" dirty="0" err="1"/>
              <a:t>dadapté</a:t>
            </a:r>
            <a:r>
              <a:rPr lang="en-CA" dirty="0"/>
              <a:t> </a:t>
            </a:r>
          </a:p>
          <a:p>
            <a:r>
              <a:rPr lang="en-CA" dirty="0" err="1"/>
              <a:t>Hapten</a:t>
            </a:r>
            <a:r>
              <a:rPr lang="en-CA"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838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40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Ciblé</a:t>
            </a:r>
            <a:endParaRPr lang="en-CA" dirty="0"/>
          </a:p>
          <a:p>
            <a:r>
              <a:rPr lang="en-CA" dirty="0" err="1"/>
              <a:t>Cible</a:t>
            </a:r>
            <a:r>
              <a:rPr lang="en-CA" dirty="0"/>
              <a:t> plus </a:t>
            </a:r>
            <a:r>
              <a:rPr lang="en-CA" dirty="0" err="1"/>
              <a:t>specifique</a:t>
            </a: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7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Habiliter</a:t>
            </a:r>
            <a:r>
              <a:rPr lang="en-CA"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SymbolMT"/>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505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 </a:t>
            </a:r>
            <a:r>
              <a:rPr lang="en-CA" dirty="0" err="1"/>
              <a:t>pierre</a:t>
            </a:r>
            <a:r>
              <a:rPr lang="en-CA" dirty="0"/>
              <a:t> </a:t>
            </a:r>
            <a:r>
              <a:rPr lang="en-CA" dirty="0" err="1"/>
              <a:t>angulaire</a:t>
            </a:r>
            <a:r>
              <a:rPr lang="en-CA" dirty="0"/>
              <a:t>, profile </a:t>
            </a:r>
            <a:r>
              <a:rPr lang="en-CA" dirty="0" err="1"/>
              <a:t>cytokinien</a:t>
            </a:r>
            <a:endParaRPr lang="en-CA" dirty="0"/>
          </a:p>
          <a:p>
            <a:endParaRPr lang="en-CA" dirty="0"/>
          </a:p>
          <a:p>
            <a:r>
              <a:rPr lang="en-CA" dirty="0"/>
              <a:t>IVL = </a:t>
            </a:r>
            <a:r>
              <a:rPr lang="en-CA" dirty="0" err="1"/>
              <a:t>involucrin</a:t>
            </a:r>
            <a:r>
              <a:rPr lang="en-CA" dirty="0"/>
              <a:t> </a:t>
            </a:r>
          </a:p>
          <a:p>
            <a:r>
              <a:rPr lang="en-CA" dirty="0" err="1"/>
              <a:t>Iiné</a:t>
            </a:r>
            <a:r>
              <a:rPr lang="en-CA" dirty="0"/>
              <a:t> </a:t>
            </a:r>
            <a:r>
              <a:rPr lang="en-CA" dirty="0" err="1"/>
              <a:t>systeme</a:t>
            </a:r>
            <a:r>
              <a:rPr lang="en-CA" dirty="0"/>
              <a:t> </a:t>
            </a:r>
            <a:r>
              <a:rPr lang="en-CA" dirty="0" err="1"/>
              <a:t>immunitaire</a:t>
            </a:r>
            <a:r>
              <a:rPr lang="en-CA" dirty="0"/>
              <a:t> </a:t>
            </a:r>
            <a:r>
              <a:rPr lang="en-CA" dirty="0" err="1"/>
              <a:t>dadapté</a:t>
            </a:r>
            <a:r>
              <a:rPr lang="en-CA" dirty="0"/>
              <a:t> </a:t>
            </a:r>
          </a:p>
          <a:p>
            <a:r>
              <a:rPr lang="en-CA" dirty="0" err="1"/>
              <a:t>Hapten</a:t>
            </a:r>
            <a:r>
              <a:rPr lang="en-CA"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99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838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838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4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Edit timing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43901B-CEC5-4BC0-9C1B-C83D4373D9C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746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40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78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78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SymbolMT"/>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505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368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838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40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7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99BFA58-6825-3C4B-955E-F01B328B72A6}" type="slidenum">
              <a:rPr lang="en-CA" smtClean="0"/>
              <a:t>10</a:t>
            </a:fld>
            <a:endParaRPr lang="en-CA"/>
          </a:p>
        </p:txBody>
      </p:sp>
    </p:spTree>
    <p:extLst>
      <p:ext uri="{BB962C8B-B14F-4D97-AF65-F5344CB8AC3E}">
        <p14:creationId xmlns:p14="http://schemas.microsoft.com/office/powerpoint/2010/main" val="2672838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CA" sz="1800">
              <a:latin typeface="SymbolMT"/>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505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892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70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858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147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SymbolMT"/>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505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042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58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fld id="{399BFA58-6825-3C4B-955E-F01B328B72A6}" type="slidenum">
              <a:rPr lang="en-CA" smtClean="0"/>
              <a:t>11</a:t>
            </a:fld>
            <a:endParaRPr lang="en-CA"/>
          </a:p>
        </p:txBody>
      </p:sp>
    </p:spTree>
    <p:extLst>
      <p:ext uri="{BB962C8B-B14F-4D97-AF65-F5344CB8AC3E}">
        <p14:creationId xmlns:p14="http://schemas.microsoft.com/office/powerpoint/2010/main" val="719340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014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333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838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428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11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519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40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288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906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7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99BFA58-6825-3C4B-955E-F01B328B72A6}" type="slidenum">
              <a:rPr lang="en-CA" smtClean="0"/>
              <a:t>12</a:t>
            </a:fld>
            <a:endParaRPr lang="en-CA"/>
          </a:p>
        </p:txBody>
      </p:sp>
    </p:spTree>
    <p:extLst>
      <p:ext uri="{BB962C8B-B14F-4D97-AF65-F5344CB8AC3E}">
        <p14:creationId xmlns:p14="http://schemas.microsoft.com/office/powerpoint/2010/main" val="795078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7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SymbolMT"/>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5054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070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98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838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40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786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SymbolMT"/>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505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71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99BFA58-6825-3C4B-955E-F01B328B72A6}" type="slidenum">
              <a:rPr lang="en-CA" smtClean="0"/>
              <a:t>13</a:t>
            </a:fld>
            <a:endParaRPr lang="en-CA"/>
          </a:p>
        </p:txBody>
      </p:sp>
    </p:spTree>
    <p:extLst>
      <p:ext uri="{BB962C8B-B14F-4D97-AF65-F5344CB8AC3E}">
        <p14:creationId xmlns:p14="http://schemas.microsoft.com/office/powerpoint/2010/main" val="29794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1298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endParaRPr lang="en-CA"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40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786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7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SymbolMT"/>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5054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962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SymbolMT"/>
            </a:endParaRPr>
          </a:p>
          <a:p>
            <a:endParaRPr lang="en-US"/>
          </a:p>
        </p:txBody>
      </p:sp>
      <p:sp>
        <p:nvSpPr>
          <p:cNvPr id="4" name="Slide Number Placeholder 3"/>
          <p:cNvSpPr>
            <a:spLocks noGrp="1"/>
          </p:cNvSpPr>
          <p:nvPr>
            <p:ph type="sldNum" sz="quarter" idx="5"/>
          </p:nvPr>
        </p:nvSpPr>
        <p:spPr/>
        <p:txBody>
          <a:bodyPr/>
          <a:lstStyle/>
          <a:p>
            <a:fld id="{399BFA58-6825-3C4B-955E-F01B328B72A6}" type="slidenum">
              <a:rPr lang="en-CA" smtClean="0"/>
              <a:t>14</a:t>
            </a:fld>
            <a:endParaRPr lang="en-CA"/>
          </a:p>
        </p:txBody>
      </p:sp>
    </p:spTree>
    <p:extLst>
      <p:ext uri="{BB962C8B-B14F-4D97-AF65-F5344CB8AC3E}">
        <p14:creationId xmlns:p14="http://schemas.microsoft.com/office/powerpoint/2010/main" val="355350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722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Voix de signalement qui sont ciblés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BFA58-6825-3C4B-955E-F01B328B72A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514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7793F182-5CB3-B14F-93B0-D12A60DE374A}"/>
              </a:ext>
            </a:extLst>
          </p:cNvPr>
          <p:cNvPicPr>
            <a:picLocks noChangeAspect="1"/>
          </p:cNvPicPr>
          <p:nvPr userDrawn="1"/>
        </p:nvPicPr>
        <p:blipFill rotWithShape="1">
          <a:blip r:embed="rId2"/>
          <a:srcRect t="3293" b="3873"/>
          <a:stretch/>
        </p:blipFill>
        <p:spPr>
          <a:xfrm>
            <a:off x="0" y="-10633"/>
            <a:ext cx="9180000" cy="6015716"/>
          </a:xfrm>
          <a:prstGeom prst="rect">
            <a:avLst/>
          </a:prstGeom>
        </p:spPr>
      </p:pic>
      <p:sp>
        <p:nvSpPr>
          <p:cNvPr id="2" name="Title 1"/>
          <p:cNvSpPr>
            <a:spLocks noGrp="1"/>
          </p:cNvSpPr>
          <p:nvPr>
            <p:ph type="ctrTitle" hasCustomPrompt="1"/>
          </p:nvPr>
        </p:nvSpPr>
        <p:spPr>
          <a:xfrm>
            <a:off x="1216819" y="2136535"/>
            <a:ext cx="6725093" cy="1659898"/>
          </a:xfrm>
        </p:spPr>
        <p:txBody>
          <a:bodyPr anchor="b">
            <a:normAutofit/>
          </a:bodyPr>
          <a:lstStyle>
            <a:lvl1pPr algn="ctr">
              <a:defRPr sz="4000">
                <a:solidFill>
                  <a:sysClr val="windowText" lastClr="000000"/>
                </a:solidFill>
              </a:defRPr>
            </a:lvl1pPr>
          </a:lstStyle>
          <a:p>
            <a:r>
              <a:rPr lang="en-US" dirty="0"/>
              <a:t>CLICK TO EDIT MASTER TITLE STYLE</a:t>
            </a:r>
          </a:p>
        </p:txBody>
      </p:sp>
      <p:sp>
        <p:nvSpPr>
          <p:cNvPr id="3" name="Subtitle 2"/>
          <p:cNvSpPr>
            <a:spLocks noGrp="1"/>
          </p:cNvSpPr>
          <p:nvPr>
            <p:ph type="subTitle" idx="1"/>
          </p:nvPr>
        </p:nvSpPr>
        <p:spPr>
          <a:xfrm>
            <a:off x="1143000" y="3891516"/>
            <a:ext cx="6858000" cy="756550"/>
          </a:xfrm>
        </p:spPr>
        <p:txBody>
          <a:bodyPr>
            <a:normAutofit/>
          </a:bodyPr>
          <a:lstStyle>
            <a:lvl1pPr marL="0" indent="0" algn="ctr">
              <a:buNone/>
              <a:defRPr sz="1800">
                <a:solidFill>
                  <a:schemeClr val="tx1">
                    <a:lumMod val="95000"/>
                    <a:lumOff val="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280670" y="6266974"/>
            <a:ext cx="2057400" cy="401638"/>
          </a:xfrm>
          <a:prstGeom prst="rect">
            <a:avLst/>
          </a:prstGeom>
        </p:spPr>
        <p:txBody>
          <a:bodyPr/>
          <a:lstStyle/>
          <a:p>
            <a:fld id="{B0E1CD4C-658C-CD48-8F1B-A53254DB6C21}" type="slidenum">
              <a:rPr lang="en-US" smtClean="0"/>
              <a:t>‹#›</a:t>
            </a:fld>
            <a:endParaRPr lang="en-US" dirty="0"/>
          </a:p>
        </p:txBody>
      </p:sp>
    </p:spTree>
    <p:extLst>
      <p:ext uri="{BB962C8B-B14F-4D97-AF65-F5344CB8AC3E}">
        <p14:creationId xmlns:p14="http://schemas.microsoft.com/office/powerpoint/2010/main" val="420046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DE9BF8-33A8-FB46-9907-85831F0E1892}"/>
              </a:ext>
            </a:extLst>
          </p:cNvPr>
          <p:cNvSpPr/>
          <p:nvPr userDrawn="1"/>
        </p:nvSpPr>
        <p:spPr>
          <a:xfrm>
            <a:off x="0" y="-10633"/>
            <a:ext cx="9144000" cy="68686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457200"/>
            <a:ext cx="4629150" cy="54038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70000" y="6310800"/>
            <a:ext cx="2057400" cy="365125"/>
          </a:xfrm>
          <a:prstGeom prst="rect">
            <a:avLst/>
          </a:prstGeom>
        </p:spPr>
        <p:txBody>
          <a:bodyPr/>
          <a:lstStyle/>
          <a:p>
            <a:fld id="{B0E1CD4C-658C-CD48-8F1B-A53254DB6C21}" type="slidenum">
              <a:rPr lang="en-US" smtClean="0"/>
              <a:t>‹#›</a:t>
            </a:fld>
            <a:endParaRPr lang="en-US"/>
          </a:p>
        </p:txBody>
      </p:sp>
      <p:pic>
        <p:nvPicPr>
          <p:cNvPr id="9" name="Picture 8">
            <a:extLst>
              <a:ext uri="{FF2B5EF4-FFF2-40B4-BE49-F238E27FC236}">
                <a16:creationId xmlns:a16="http://schemas.microsoft.com/office/drawing/2014/main" id="{7612E70B-00B4-BE4D-A019-4662E86E45EE}"/>
              </a:ext>
            </a:extLst>
          </p:cNvPr>
          <p:cNvPicPr>
            <a:picLocks noChangeAspect="1"/>
          </p:cNvPicPr>
          <p:nvPr userDrawn="1"/>
        </p:nvPicPr>
        <p:blipFill>
          <a:blip r:embed="rId2">
            <a:alphaModFix amt="20000"/>
          </a:blip>
          <a:stretch>
            <a:fillRect/>
          </a:stretch>
        </p:blipFill>
        <p:spPr>
          <a:xfrm>
            <a:off x="-5963" y="-13648"/>
            <a:ext cx="9715500" cy="6858000"/>
          </a:xfrm>
          <a:prstGeom prst="rect">
            <a:avLst/>
          </a:prstGeom>
        </p:spPr>
      </p:pic>
    </p:spTree>
    <p:extLst>
      <p:ext uri="{BB962C8B-B14F-4D97-AF65-F5344CB8AC3E}">
        <p14:creationId xmlns:p14="http://schemas.microsoft.com/office/powerpoint/2010/main" val="372693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09237"/>
            <a:ext cx="8629650" cy="704088"/>
          </a:xfrm>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FEB7F6-0CCC-457C-B9EE-74F324E8EF47}" type="slidenum">
              <a:rPr lang="en-CA" smtClean="0"/>
              <a:t>‹#›</a:t>
            </a:fld>
            <a:endParaRPr lang="en-CA"/>
          </a:p>
        </p:txBody>
      </p:sp>
    </p:spTree>
    <p:extLst>
      <p:ext uri="{BB962C8B-B14F-4D97-AF65-F5344CB8AC3E}">
        <p14:creationId xmlns:p14="http://schemas.microsoft.com/office/powerpoint/2010/main" val="364866642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9F3371F6-980F-054D-8862-8AC2D23DF542}"/>
              </a:ext>
            </a:extLst>
          </p:cNvPr>
          <p:cNvPicPr>
            <a:picLocks noChangeAspect="1"/>
          </p:cNvPicPr>
          <p:nvPr userDrawn="1"/>
        </p:nvPicPr>
        <p:blipFill rotWithShape="1">
          <a:blip r:embed="rId2"/>
          <a:srcRect t="3293" b="3873"/>
          <a:stretch/>
        </p:blipFill>
        <p:spPr>
          <a:xfrm>
            <a:off x="0" y="-10633"/>
            <a:ext cx="9180000" cy="6015716"/>
          </a:xfrm>
          <a:prstGeom prst="rect">
            <a:avLst/>
          </a:prstGeom>
        </p:spPr>
      </p:pic>
      <p:sp>
        <p:nvSpPr>
          <p:cNvPr id="2" name="Title 1"/>
          <p:cNvSpPr>
            <a:spLocks noGrp="1"/>
          </p:cNvSpPr>
          <p:nvPr>
            <p:ph type="title" hasCustomPrompt="1"/>
          </p:nvPr>
        </p:nvSpPr>
        <p:spPr>
          <a:xfrm>
            <a:off x="623888" y="2346960"/>
            <a:ext cx="7886700" cy="1361440"/>
          </a:xfrm>
        </p:spPr>
        <p:txBody>
          <a:bodyPr anchor="b">
            <a:normAutofit/>
          </a:bodyPr>
          <a:lstStyle>
            <a:lvl1pPr>
              <a:defRPr sz="4000"/>
            </a:lvl1pPr>
          </a:lstStyle>
          <a:p>
            <a:r>
              <a:rPr lang="en-US" dirty="0"/>
              <a:t>CLICK TO EDIT MASTER TITLE STYLE</a:t>
            </a:r>
          </a:p>
        </p:txBody>
      </p:sp>
      <p:sp>
        <p:nvSpPr>
          <p:cNvPr id="3" name="Text Placeholder 2"/>
          <p:cNvSpPr>
            <a:spLocks noGrp="1"/>
          </p:cNvSpPr>
          <p:nvPr>
            <p:ph type="body" idx="1"/>
          </p:nvPr>
        </p:nvSpPr>
        <p:spPr>
          <a:xfrm>
            <a:off x="623888" y="4111945"/>
            <a:ext cx="7886700" cy="714056"/>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260350" y="6295391"/>
            <a:ext cx="2057400" cy="365125"/>
          </a:xfrm>
          <a:prstGeom prst="rect">
            <a:avLst/>
          </a:prstGeom>
        </p:spPr>
        <p:txBody>
          <a:bodyPr/>
          <a:lstStyle/>
          <a:p>
            <a:fld id="{B0E1CD4C-658C-CD48-8F1B-A53254DB6C21}" type="slidenum">
              <a:rPr lang="en-US" smtClean="0"/>
              <a:t>‹#›</a:t>
            </a:fld>
            <a:endParaRPr lang="en-US"/>
          </a:p>
        </p:txBody>
      </p:sp>
      <p:sp>
        <p:nvSpPr>
          <p:cNvPr id="8" name="Rectangle 7">
            <a:extLst>
              <a:ext uri="{FF2B5EF4-FFF2-40B4-BE49-F238E27FC236}">
                <a16:creationId xmlns:a16="http://schemas.microsoft.com/office/drawing/2014/main" id="{37AB3503-92AA-A241-AA0B-17FA76CD91CB}"/>
              </a:ext>
            </a:extLst>
          </p:cNvPr>
          <p:cNvSpPr/>
          <p:nvPr userDrawn="1"/>
        </p:nvSpPr>
        <p:spPr>
          <a:xfrm>
            <a:off x="717482" y="3820795"/>
            <a:ext cx="824230" cy="85409"/>
          </a:xfrm>
          <a:prstGeom prst="rect">
            <a:avLst/>
          </a:prstGeom>
          <a:solidFill>
            <a:srgbClr val="ED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40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91D5E0-4ED3-6A4C-87E4-D57A4F533348}"/>
              </a:ext>
            </a:extLst>
          </p:cNvPr>
          <p:cNvSpPr/>
          <p:nvPr userDrawn="1"/>
        </p:nvSpPr>
        <p:spPr>
          <a:xfrm>
            <a:off x="0" y="-10633"/>
            <a:ext cx="9144000" cy="68686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AC0A50E-7648-234F-9C2D-12B5BD25EB02}" type="datetimeFigureOut">
              <a:rPr lang="en-US" smtClean="0"/>
              <a:t>6/12/23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0E1CD4C-658C-CD48-8F1B-A53254DB6C21}" type="slidenum">
              <a:rPr lang="en-US" smtClean="0"/>
              <a:t>‹#›</a:t>
            </a:fld>
            <a:endParaRPr lang="en-US"/>
          </a:p>
        </p:txBody>
      </p:sp>
      <p:sp>
        <p:nvSpPr>
          <p:cNvPr id="7" name="Rectangle 6">
            <a:extLst>
              <a:ext uri="{FF2B5EF4-FFF2-40B4-BE49-F238E27FC236}">
                <a16:creationId xmlns:a16="http://schemas.microsoft.com/office/drawing/2014/main" id="{F16F848E-4FD9-7B4B-8CB5-115798887D5C}"/>
              </a:ext>
            </a:extLst>
          </p:cNvPr>
          <p:cNvSpPr/>
          <p:nvPr userDrawn="1"/>
        </p:nvSpPr>
        <p:spPr>
          <a:xfrm>
            <a:off x="737802" y="1610657"/>
            <a:ext cx="824230" cy="85409"/>
          </a:xfrm>
          <a:prstGeom prst="rect">
            <a:avLst/>
          </a:prstGeom>
          <a:solidFill>
            <a:srgbClr val="ED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FF6E5D0-8A34-4242-B671-452821A2E60B}"/>
              </a:ext>
            </a:extLst>
          </p:cNvPr>
          <p:cNvPicPr>
            <a:picLocks noChangeAspect="1"/>
          </p:cNvPicPr>
          <p:nvPr userDrawn="1"/>
        </p:nvPicPr>
        <p:blipFill>
          <a:blip r:embed="rId2">
            <a:alphaModFix amt="20000"/>
          </a:blip>
          <a:stretch>
            <a:fillRect/>
          </a:stretch>
        </p:blipFill>
        <p:spPr>
          <a:xfrm>
            <a:off x="-5963" y="-13648"/>
            <a:ext cx="9715500" cy="6858000"/>
          </a:xfrm>
          <a:prstGeom prst="rect">
            <a:avLst/>
          </a:prstGeom>
        </p:spPr>
      </p:pic>
    </p:spTree>
    <p:extLst>
      <p:ext uri="{BB962C8B-B14F-4D97-AF65-F5344CB8AC3E}">
        <p14:creationId xmlns:p14="http://schemas.microsoft.com/office/powerpoint/2010/main" val="4230373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770077-0996-2349-B471-9BD83F2BEF2F}"/>
              </a:ext>
            </a:extLst>
          </p:cNvPr>
          <p:cNvSpPr/>
          <p:nvPr userDrawn="1"/>
        </p:nvSpPr>
        <p:spPr>
          <a:xfrm>
            <a:off x="0" y="-10633"/>
            <a:ext cx="9144000" cy="68686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marL="0" indent="0">
              <a:lnSpc>
                <a:spcPct val="130000"/>
              </a:lnSpc>
              <a:spcBef>
                <a:spcPts val="0"/>
              </a:spcBef>
              <a:buNone/>
              <a:defRPr sz="1600"/>
            </a:lvl1pPr>
            <a:lvl2pPr>
              <a:lnSpc>
                <a:spcPct val="130000"/>
              </a:lnSpc>
              <a:defRPr sz="1600"/>
            </a:lvl2pPr>
            <a:lvl3pPr>
              <a:lnSpc>
                <a:spcPct val="130000"/>
              </a:lnSpc>
              <a:defRPr sz="1600"/>
            </a:lvl3pPr>
            <a:lvl4pPr>
              <a:lnSpc>
                <a:spcPct val="130000"/>
              </a:lnSpc>
              <a:defRPr sz="1600"/>
            </a:lvl4pPr>
            <a:lvl5pPr>
              <a:lnSpc>
                <a:spcPct val="130000"/>
              </a:lnSpc>
              <a:defRPr sz="1600"/>
            </a:lvl5pPr>
          </a:lstStyle>
          <a:p>
            <a:pPr lvl="0"/>
            <a:r>
              <a:rPr lang="en-US"/>
              <a:t>Click to edit Master text styles</a:t>
            </a:r>
          </a:p>
        </p:txBody>
      </p:sp>
      <p:sp>
        <p:nvSpPr>
          <p:cNvPr id="4" name="Content Placeholder 3"/>
          <p:cNvSpPr>
            <a:spLocks noGrp="1"/>
          </p:cNvSpPr>
          <p:nvPr>
            <p:ph sz="half" idx="2"/>
          </p:nvPr>
        </p:nvSpPr>
        <p:spPr>
          <a:xfrm>
            <a:off x="4629150" y="1825625"/>
            <a:ext cx="3886200" cy="4351338"/>
          </a:xfrm>
        </p:spPr>
        <p:txBody>
          <a:bodyPr>
            <a:normAutofit/>
          </a:bodyPr>
          <a:lstStyle>
            <a:lvl1pPr marL="0" indent="0">
              <a:spcBef>
                <a:spcPts val="0"/>
              </a:spcBef>
              <a:buNone/>
              <a:defRPr sz="1600"/>
            </a:lvl1pPr>
            <a:lvl2pPr>
              <a:defRPr sz="1600"/>
            </a:lvl2pPr>
            <a:lvl3pPr>
              <a:defRPr sz="1600"/>
            </a:lvl3pPr>
            <a:lvl4pPr>
              <a:defRPr sz="1600"/>
            </a:lvl4pPr>
            <a:lvl5pPr>
              <a:defRPr sz="1600"/>
            </a:lvl5pPr>
          </a:lstStyle>
          <a:p>
            <a:pPr lvl="0"/>
            <a:r>
              <a:rPr lang="en-US"/>
              <a:t>Click to edit Master text styles</a:t>
            </a:r>
          </a:p>
        </p:txBody>
      </p:sp>
      <p:sp>
        <p:nvSpPr>
          <p:cNvPr id="7" name="Slide Number Placeholder 6"/>
          <p:cNvSpPr>
            <a:spLocks noGrp="1"/>
          </p:cNvSpPr>
          <p:nvPr>
            <p:ph type="sldNum" sz="quarter" idx="12"/>
          </p:nvPr>
        </p:nvSpPr>
        <p:spPr>
          <a:xfrm>
            <a:off x="270510" y="6310311"/>
            <a:ext cx="2057400" cy="365125"/>
          </a:xfrm>
          <a:prstGeom prst="rect">
            <a:avLst/>
          </a:prstGeom>
        </p:spPr>
        <p:txBody>
          <a:bodyPr/>
          <a:lstStyle/>
          <a:p>
            <a:fld id="{B0E1CD4C-658C-CD48-8F1B-A53254DB6C21}" type="slidenum">
              <a:rPr lang="en-US" smtClean="0"/>
              <a:t>‹#›</a:t>
            </a:fld>
            <a:endParaRPr lang="en-US"/>
          </a:p>
        </p:txBody>
      </p:sp>
      <p:sp>
        <p:nvSpPr>
          <p:cNvPr id="8" name="Rectangle 7">
            <a:extLst>
              <a:ext uri="{FF2B5EF4-FFF2-40B4-BE49-F238E27FC236}">
                <a16:creationId xmlns:a16="http://schemas.microsoft.com/office/drawing/2014/main" id="{6CFAEB6B-DF3B-FC4D-AA15-8DB3E1593D3E}"/>
              </a:ext>
            </a:extLst>
          </p:cNvPr>
          <p:cNvSpPr/>
          <p:nvPr userDrawn="1"/>
        </p:nvSpPr>
        <p:spPr>
          <a:xfrm>
            <a:off x="737802" y="1610657"/>
            <a:ext cx="824230" cy="85409"/>
          </a:xfrm>
          <a:prstGeom prst="rect">
            <a:avLst/>
          </a:prstGeom>
          <a:solidFill>
            <a:srgbClr val="ED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2DAA6E-87F3-9541-ADC2-6E7839AD4BE7}"/>
              </a:ext>
            </a:extLst>
          </p:cNvPr>
          <p:cNvPicPr>
            <a:picLocks noChangeAspect="1"/>
          </p:cNvPicPr>
          <p:nvPr userDrawn="1"/>
        </p:nvPicPr>
        <p:blipFill>
          <a:blip r:embed="rId2">
            <a:alphaModFix amt="20000"/>
          </a:blip>
          <a:stretch>
            <a:fillRect/>
          </a:stretch>
        </p:blipFill>
        <p:spPr>
          <a:xfrm>
            <a:off x="-5963" y="-13648"/>
            <a:ext cx="9715500" cy="6858000"/>
          </a:xfrm>
          <a:prstGeom prst="rect">
            <a:avLst/>
          </a:prstGeom>
        </p:spPr>
      </p:pic>
    </p:spTree>
    <p:extLst>
      <p:ext uri="{BB962C8B-B14F-4D97-AF65-F5344CB8AC3E}">
        <p14:creationId xmlns:p14="http://schemas.microsoft.com/office/powerpoint/2010/main" val="4005272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B76607-BB04-714D-B846-AB4BA3B1A090}"/>
              </a:ext>
            </a:extLst>
          </p:cNvPr>
          <p:cNvSpPr/>
          <p:nvPr userDrawn="1"/>
        </p:nvSpPr>
        <p:spPr>
          <a:xfrm>
            <a:off x="0" y="-10633"/>
            <a:ext cx="9144000" cy="68686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2387599"/>
            <a:ext cx="7886700" cy="3342641"/>
          </a:xfrm>
        </p:spPr>
        <p:txBody>
          <a:bodyPr numCol="2" spcCol="144000">
            <a:normAutofit/>
          </a:bodyPr>
          <a:lstStyle>
            <a:lvl1pPr marL="0" indent="0">
              <a:lnSpc>
                <a:spcPct val="130000"/>
              </a:lnSpc>
              <a:spcBef>
                <a:spcPts val="0"/>
              </a:spcBef>
              <a:buNone/>
              <a:defRPr sz="1600"/>
            </a:lvl1pPr>
            <a:lvl2pPr>
              <a:lnSpc>
                <a:spcPct val="130000"/>
              </a:lnSpc>
              <a:defRPr sz="1600"/>
            </a:lvl2pPr>
            <a:lvl3pPr>
              <a:lnSpc>
                <a:spcPct val="130000"/>
              </a:lnSpc>
              <a:defRPr sz="1600"/>
            </a:lvl3pPr>
            <a:lvl4pPr>
              <a:lnSpc>
                <a:spcPct val="130000"/>
              </a:lnSpc>
              <a:defRPr sz="1600"/>
            </a:lvl4pPr>
            <a:lvl5pPr>
              <a:lnSpc>
                <a:spcPct val="130000"/>
              </a:lnSpc>
              <a:defRPr sz="1600"/>
            </a:lvl5pPr>
          </a:lstStyle>
          <a:p>
            <a:pPr lvl="0"/>
            <a:r>
              <a:rPr lang="en-US"/>
              <a:t>Click to edit Master text styles</a:t>
            </a:r>
          </a:p>
        </p:txBody>
      </p:sp>
      <p:sp>
        <p:nvSpPr>
          <p:cNvPr id="7" name="Slide Number Placeholder 6"/>
          <p:cNvSpPr>
            <a:spLocks noGrp="1"/>
          </p:cNvSpPr>
          <p:nvPr>
            <p:ph type="sldNum" sz="quarter" idx="12"/>
          </p:nvPr>
        </p:nvSpPr>
        <p:spPr>
          <a:xfrm>
            <a:off x="270000" y="6310800"/>
            <a:ext cx="2057400" cy="365125"/>
          </a:xfrm>
          <a:prstGeom prst="rect">
            <a:avLst/>
          </a:prstGeom>
        </p:spPr>
        <p:txBody>
          <a:bodyPr/>
          <a:lstStyle/>
          <a:p>
            <a:fld id="{B0E1CD4C-658C-CD48-8F1B-A53254DB6C21}" type="slidenum">
              <a:rPr lang="en-US" smtClean="0"/>
              <a:t>‹#›</a:t>
            </a:fld>
            <a:endParaRPr lang="en-US"/>
          </a:p>
        </p:txBody>
      </p:sp>
      <p:sp>
        <p:nvSpPr>
          <p:cNvPr id="8" name="Rectangle 7">
            <a:extLst>
              <a:ext uri="{FF2B5EF4-FFF2-40B4-BE49-F238E27FC236}">
                <a16:creationId xmlns:a16="http://schemas.microsoft.com/office/drawing/2014/main" id="{6CFAEB6B-DF3B-FC4D-AA15-8DB3E1593D3E}"/>
              </a:ext>
            </a:extLst>
          </p:cNvPr>
          <p:cNvSpPr/>
          <p:nvPr userDrawn="1"/>
        </p:nvSpPr>
        <p:spPr>
          <a:xfrm>
            <a:off x="737802" y="1610657"/>
            <a:ext cx="824230" cy="85409"/>
          </a:xfrm>
          <a:prstGeom prst="rect">
            <a:avLst/>
          </a:prstGeom>
          <a:solidFill>
            <a:srgbClr val="ED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D5B6707-F990-A048-8CDA-F124E518892E}"/>
              </a:ext>
            </a:extLst>
          </p:cNvPr>
          <p:cNvSpPr>
            <a:spLocks noGrp="1"/>
          </p:cNvSpPr>
          <p:nvPr>
            <p:ph type="body" sz="quarter" idx="13" hasCustomPrompt="1"/>
          </p:nvPr>
        </p:nvSpPr>
        <p:spPr>
          <a:xfrm>
            <a:off x="628650" y="1790700"/>
            <a:ext cx="7886700" cy="525463"/>
          </a:xfrm>
        </p:spPr>
        <p:txBody>
          <a:bodyPr>
            <a:normAutofit/>
          </a:bodyPr>
          <a:lstStyle>
            <a:lvl1pPr marL="0" indent="0">
              <a:buNone/>
              <a:defRPr sz="2000" b="1" i="0">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dirty="0"/>
              <a:t>Subtitle Here</a:t>
            </a:r>
          </a:p>
        </p:txBody>
      </p:sp>
      <p:pic>
        <p:nvPicPr>
          <p:cNvPr id="11" name="Picture 10">
            <a:extLst>
              <a:ext uri="{FF2B5EF4-FFF2-40B4-BE49-F238E27FC236}">
                <a16:creationId xmlns:a16="http://schemas.microsoft.com/office/drawing/2014/main" id="{504886B2-A684-9D4F-92AF-8E95C6076D69}"/>
              </a:ext>
            </a:extLst>
          </p:cNvPr>
          <p:cNvPicPr>
            <a:picLocks noChangeAspect="1"/>
          </p:cNvPicPr>
          <p:nvPr userDrawn="1"/>
        </p:nvPicPr>
        <p:blipFill>
          <a:blip r:embed="rId2">
            <a:alphaModFix amt="20000"/>
          </a:blip>
          <a:stretch>
            <a:fillRect/>
          </a:stretch>
        </p:blipFill>
        <p:spPr>
          <a:xfrm>
            <a:off x="-5963" y="-13648"/>
            <a:ext cx="9715500" cy="6858000"/>
          </a:xfrm>
          <a:prstGeom prst="rect">
            <a:avLst/>
          </a:prstGeom>
        </p:spPr>
      </p:pic>
    </p:spTree>
    <p:extLst>
      <p:ext uri="{BB962C8B-B14F-4D97-AF65-F5344CB8AC3E}">
        <p14:creationId xmlns:p14="http://schemas.microsoft.com/office/powerpoint/2010/main" val="2201919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AC5008-4751-2C4D-9717-D2F0A96114A8}"/>
              </a:ext>
            </a:extLst>
          </p:cNvPr>
          <p:cNvSpPr/>
          <p:nvPr userDrawn="1"/>
        </p:nvSpPr>
        <p:spPr>
          <a:xfrm>
            <a:off x="0" y="-10633"/>
            <a:ext cx="9144000" cy="68686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629841" y="365126"/>
            <a:ext cx="7886700" cy="1078843"/>
          </a:xfrm>
        </p:spPr>
        <p:txBody>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29842" y="1862753"/>
            <a:ext cx="3868340" cy="642322"/>
          </a:xfrm>
        </p:spPr>
        <p:txBody>
          <a:bodyPr anchor="b">
            <a:normAutofit/>
          </a:bodyPr>
          <a:lstStyle>
            <a:lvl1pPr marL="0" indent="0">
              <a:lnSpc>
                <a:spcPct val="10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162078"/>
          </a:xfrm>
        </p:spPr>
        <p:txBody>
          <a:bodyPr>
            <a:normAutofit/>
          </a:bodyPr>
          <a:lstStyle>
            <a:lvl1pPr marL="0" indent="0">
              <a:buNone/>
              <a:defRPr sz="1600"/>
            </a:lvl1pPr>
          </a:lstStyle>
          <a:p>
            <a:pPr lvl="0"/>
            <a:r>
              <a:rPr lang="en-US"/>
              <a:t>Click to edit Master text styles</a:t>
            </a:r>
          </a:p>
        </p:txBody>
      </p:sp>
      <p:sp>
        <p:nvSpPr>
          <p:cNvPr id="5" name="Text Placeholder 4"/>
          <p:cNvSpPr>
            <a:spLocks noGrp="1"/>
          </p:cNvSpPr>
          <p:nvPr>
            <p:ph type="body" sz="quarter" idx="3"/>
          </p:nvPr>
        </p:nvSpPr>
        <p:spPr>
          <a:xfrm>
            <a:off x="4629150" y="1862751"/>
            <a:ext cx="3887391" cy="642323"/>
          </a:xfrm>
        </p:spPr>
        <p:txBody>
          <a:bodyPr anchor="b">
            <a:normAutofit/>
          </a:bodyPr>
          <a:lstStyle>
            <a:lvl1pPr marL="0" indent="0">
              <a:lnSpc>
                <a:spcPct val="10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16207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9" name="Slide Number Placeholder 8"/>
          <p:cNvSpPr>
            <a:spLocks noGrp="1"/>
          </p:cNvSpPr>
          <p:nvPr>
            <p:ph type="sldNum" sz="quarter" idx="12"/>
          </p:nvPr>
        </p:nvSpPr>
        <p:spPr>
          <a:xfrm>
            <a:off x="269801" y="6310800"/>
            <a:ext cx="2057400" cy="365125"/>
          </a:xfrm>
          <a:prstGeom prst="rect">
            <a:avLst/>
          </a:prstGeom>
        </p:spPr>
        <p:txBody>
          <a:bodyPr/>
          <a:lstStyle/>
          <a:p>
            <a:fld id="{B0E1CD4C-658C-CD48-8F1B-A53254DB6C21}" type="slidenum">
              <a:rPr lang="en-US" smtClean="0"/>
              <a:t>‹#›</a:t>
            </a:fld>
            <a:endParaRPr lang="en-US"/>
          </a:p>
        </p:txBody>
      </p:sp>
      <p:sp>
        <p:nvSpPr>
          <p:cNvPr id="10" name="Rectangle 9">
            <a:extLst>
              <a:ext uri="{FF2B5EF4-FFF2-40B4-BE49-F238E27FC236}">
                <a16:creationId xmlns:a16="http://schemas.microsoft.com/office/drawing/2014/main" id="{3D1B3A37-35C7-F04B-A48F-D495082E0AC5}"/>
              </a:ext>
            </a:extLst>
          </p:cNvPr>
          <p:cNvSpPr/>
          <p:nvPr userDrawn="1"/>
        </p:nvSpPr>
        <p:spPr>
          <a:xfrm>
            <a:off x="737802" y="1610657"/>
            <a:ext cx="824230" cy="85409"/>
          </a:xfrm>
          <a:prstGeom prst="rect">
            <a:avLst/>
          </a:prstGeom>
          <a:solidFill>
            <a:srgbClr val="ED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FE403F4-0803-FF49-84F3-5DEDD31BA1AD}"/>
              </a:ext>
            </a:extLst>
          </p:cNvPr>
          <p:cNvPicPr>
            <a:picLocks noChangeAspect="1"/>
          </p:cNvPicPr>
          <p:nvPr userDrawn="1"/>
        </p:nvPicPr>
        <p:blipFill>
          <a:blip r:embed="rId2">
            <a:alphaModFix amt="20000"/>
          </a:blip>
          <a:stretch>
            <a:fillRect/>
          </a:stretch>
        </p:blipFill>
        <p:spPr>
          <a:xfrm>
            <a:off x="-5963" y="-13648"/>
            <a:ext cx="9715500" cy="6858000"/>
          </a:xfrm>
          <a:prstGeom prst="rect">
            <a:avLst/>
          </a:prstGeom>
        </p:spPr>
      </p:pic>
    </p:spTree>
    <p:extLst>
      <p:ext uri="{BB962C8B-B14F-4D97-AF65-F5344CB8AC3E}">
        <p14:creationId xmlns:p14="http://schemas.microsoft.com/office/powerpoint/2010/main" val="403384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0D175-8666-6B4F-9C71-13B42D6637CE}"/>
              </a:ext>
            </a:extLst>
          </p:cNvPr>
          <p:cNvSpPr/>
          <p:nvPr userDrawn="1"/>
        </p:nvSpPr>
        <p:spPr>
          <a:xfrm>
            <a:off x="0" y="-10633"/>
            <a:ext cx="9144000" cy="68686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629841" y="365126"/>
            <a:ext cx="7886700" cy="1078843"/>
          </a:xfrm>
        </p:spPr>
        <p:txBody>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629842" y="1862753"/>
            <a:ext cx="7691198" cy="535007"/>
          </a:xfrm>
        </p:spPr>
        <p:txBody>
          <a:bodyPr anchor="b">
            <a:normAutofit/>
          </a:bodyPr>
          <a:lstStyle>
            <a:lvl1pPr marL="0" indent="0">
              <a:lnSpc>
                <a:spcPct val="10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7691198" cy="3225165"/>
          </a:xfrm>
        </p:spPr>
        <p:txBody>
          <a:bodyPr numCol="2" spcCol="144000">
            <a:normAutofit/>
          </a:bodyPr>
          <a:lstStyle>
            <a:lvl1pPr marL="0" indent="0">
              <a:buNone/>
              <a:defRPr sz="1600"/>
            </a:lvl1pPr>
          </a:lstStyle>
          <a:p>
            <a:pPr lvl="0"/>
            <a:r>
              <a:rPr lang="en-US"/>
              <a:t>Click to edit Master text styles</a:t>
            </a:r>
          </a:p>
        </p:txBody>
      </p:sp>
      <p:sp>
        <p:nvSpPr>
          <p:cNvPr id="9" name="Slide Number Placeholder 8"/>
          <p:cNvSpPr>
            <a:spLocks noGrp="1"/>
          </p:cNvSpPr>
          <p:nvPr>
            <p:ph type="sldNum" sz="quarter" idx="12"/>
          </p:nvPr>
        </p:nvSpPr>
        <p:spPr>
          <a:xfrm>
            <a:off x="270000" y="6310800"/>
            <a:ext cx="2057400" cy="365125"/>
          </a:xfrm>
          <a:prstGeom prst="rect">
            <a:avLst/>
          </a:prstGeom>
        </p:spPr>
        <p:txBody>
          <a:bodyPr/>
          <a:lstStyle/>
          <a:p>
            <a:fld id="{B0E1CD4C-658C-CD48-8F1B-A53254DB6C21}" type="slidenum">
              <a:rPr lang="en-US" smtClean="0"/>
              <a:t>‹#›</a:t>
            </a:fld>
            <a:endParaRPr lang="en-US"/>
          </a:p>
        </p:txBody>
      </p:sp>
      <p:sp>
        <p:nvSpPr>
          <p:cNvPr id="10" name="Rectangle 9">
            <a:extLst>
              <a:ext uri="{FF2B5EF4-FFF2-40B4-BE49-F238E27FC236}">
                <a16:creationId xmlns:a16="http://schemas.microsoft.com/office/drawing/2014/main" id="{3D1B3A37-35C7-F04B-A48F-D495082E0AC5}"/>
              </a:ext>
            </a:extLst>
          </p:cNvPr>
          <p:cNvSpPr/>
          <p:nvPr userDrawn="1"/>
        </p:nvSpPr>
        <p:spPr>
          <a:xfrm>
            <a:off x="737802" y="1610657"/>
            <a:ext cx="824230" cy="85409"/>
          </a:xfrm>
          <a:prstGeom prst="rect">
            <a:avLst/>
          </a:prstGeom>
          <a:solidFill>
            <a:srgbClr val="ED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BF0AAA2-5C11-C845-9A01-A8BC24E551F9}"/>
              </a:ext>
            </a:extLst>
          </p:cNvPr>
          <p:cNvPicPr>
            <a:picLocks noChangeAspect="1"/>
          </p:cNvPicPr>
          <p:nvPr userDrawn="1"/>
        </p:nvPicPr>
        <p:blipFill>
          <a:blip r:embed="rId2">
            <a:alphaModFix amt="20000"/>
          </a:blip>
          <a:stretch>
            <a:fillRect/>
          </a:stretch>
        </p:blipFill>
        <p:spPr>
          <a:xfrm>
            <a:off x="-5963" y="-13648"/>
            <a:ext cx="9715500" cy="6858000"/>
          </a:xfrm>
          <a:prstGeom prst="rect">
            <a:avLst/>
          </a:prstGeom>
        </p:spPr>
      </p:pic>
    </p:spTree>
    <p:extLst>
      <p:ext uri="{BB962C8B-B14F-4D97-AF65-F5344CB8AC3E}">
        <p14:creationId xmlns:p14="http://schemas.microsoft.com/office/powerpoint/2010/main" val="1133282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BB1-C6B6-004E-8F0D-D02638698547}"/>
              </a:ext>
            </a:extLst>
          </p:cNvPr>
          <p:cNvSpPr/>
          <p:nvPr userDrawn="1"/>
        </p:nvSpPr>
        <p:spPr>
          <a:xfrm>
            <a:off x="0" y="-10633"/>
            <a:ext cx="9144000" cy="68686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a:xfrm>
            <a:off x="270000" y="6310800"/>
            <a:ext cx="2057400" cy="365125"/>
          </a:xfrm>
          <a:prstGeom prst="rect">
            <a:avLst/>
          </a:prstGeom>
        </p:spPr>
        <p:txBody>
          <a:bodyPr/>
          <a:lstStyle/>
          <a:p>
            <a:fld id="{B0E1CD4C-658C-CD48-8F1B-A53254DB6C21}" type="slidenum">
              <a:rPr lang="en-US" smtClean="0"/>
              <a:t>‹#›</a:t>
            </a:fld>
            <a:endParaRPr lang="en-US"/>
          </a:p>
        </p:txBody>
      </p:sp>
      <p:pic>
        <p:nvPicPr>
          <p:cNvPr id="6" name="Picture 5">
            <a:extLst>
              <a:ext uri="{FF2B5EF4-FFF2-40B4-BE49-F238E27FC236}">
                <a16:creationId xmlns:a16="http://schemas.microsoft.com/office/drawing/2014/main" id="{17309CE7-B6A2-CB47-847A-8EDFF49BA30B}"/>
              </a:ext>
            </a:extLst>
          </p:cNvPr>
          <p:cNvPicPr>
            <a:picLocks noChangeAspect="1"/>
          </p:cNvPicPr>
          <p:nvPr userDrawn="1"/>
        </p:nvPicPr>
        <p:blipFill>
          <a:blip r:embed="rId2">
            <a:alphaModFix amt="20000"/>
          </a:blip>
          <a:stretch>
            <a:fillRect/>
          </a:stretch>
        </p:blipFill>
        <p:spPr>
          <a:xfrm>
            <a:off x="-5963" y="-13648"/>
            <a:ext cx="9715500" cy="6858000"/>
          </a:xfrm>
          <a:prstGeom prst="rect">
            <a:avLst/>
          </a:prstGeom>
        </p:spPr>
      </p:pic>
    </p:spTree>
    <p:extLst>
      <p:ext uri="{BB962C8B-B14F-4D97-AF65-F5344CB8AC3E}">
        <p14:creationId xmlns:p14="http://schemas.microsoft.com/office/powerpoint/2010/main" val="182029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9875D3-7B07-F64B-B752-022BCA66671D}"/>
              </a:ext>
            </a:extLst>
          </p:cNvPr>
          <p:cNvSpPr/>
          <p:nvPr userDrawn="1"/>
        </p:nvSpPr>
        <p:spPr>
          <a:xfrm>
            <a:off x="0" y="-10633"/>
            <a:ext cx="9144000" cy="68686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457200"/>
            <a:ext cx="4629150" cy="540385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70000" y="6310800"/>
            <a:ext cx="2057400" cy="365125"/>
          </a:xfrm>
          <a:prstGeom prst="rect">
            <a:avLst/>
          </a:prstGeom>
        </p:spPr>
        <p:txBody>
          <a:bodyPr/>
          <a:lstStyle/>
          <a:p>
            <a:fld id="{B0E1CD4C-658C-CD48-8F1B-A53254DB6C21}" type="slidenum">
              <a:rPr lang="en-US" smtClean="0"/>
              <a:t>‹#›</a:t>
            </a:fld>
            <a:endParaRPr lang="en-US"/>
          </a:p>
        </p:txBody>
      </p:sp>
      <p:pic>
        <p:nvPicPr>
          <p:cNvPr id="9" name="Picture 8">
            <a:extLst>
              <a:ext uri="{FF2B5EF4-FFF2-40B4-BE49-F238E27FC236}">
                <a16:creationId xmlns:a16="http://schemas.microsoft.com/office/drawing/2014/main" id="{5AD0E940-4B01-6648-97CE-913E38B54C49}"/>
              </a:ext>
            </a:extLst>
          </p:cNvPr>
          <p:cNvPicPr>
            <a:picLocks noChangeAspect="1"/>
          </p:cNvPicPr>
          <p:nvPr userDrawn="1"/>
        </p:nvPicPr>
        <p:blipFill>
          <a:blip r:embed="rId2">
            <a:alphaModFix amt="20000"/>
          </a:blip>
          <a:stretch>
            <a:fillRect/>
          </a:stretch>
        </p:blipFill>
        <p:spPr>
          <a:xfrm>
            <a:off x="-5963" y="-13648"/>
            <a:ext cx="9715500" cy="6858000"/>
          </a:xfrm>
          <a:prstGeom prst="rect">
            <a:avLst/>
          </a:prstGeom>
        </p:spPr>
      </p:pic>
    </p:spTree>
    <p:extLst>
      <p:ext uri="{BB962C8B-B14F-4D97-AF65-F5344CB8AC3E}">
        <p14:creationId xmlns:p14="http://schemas.microsoft.com/office/powerpoint/2010/main" val="3408104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FC56600-A683-4546-9031-AD0B30ECC3DE}"/>
              </a:ext>
            </a:extLst>
          </p:cNvPr>
          <p:cNvPicPr>
            <a:picLocks noChangeAspect="1"/>
          </p:cNvPicPr>
          <p:nvPr userDrawn="1"/>
        </p:nvPicPr>
        <p:blipFill rotWithShape="1">
          <a:blip r:embed="rId13">
            <a:alphaModFix amt="35000"/>
          </a:blip>
          <a:srcRect l="1768" t="10070" r="1759" b="-141"/>
          <a:stretch/>
        </p:blipFill>
        <p:spPr>
          <a:xfrm>
            <a:off x="0" y="-10633"/>
            <a:ext cx="9144000" cy="6026399"/>
          </a:xfrm>
          <a:prstGeom prst="rect">
            <a:avLst/>
          </a:prstGeom>
        </p:spPr>
      </p:pic>
      <p:sp>
        <p:nvSpPr>
          <p:cNvPr id="2" name="Title Placeholder 1"/>
          <p:cNvSpPr>
            <a:spLocks noGrp="1"/>
          </p:cNvSpPr>
          <p:nvPr>
            <p:ph type="title"/>
          </p:nvPr>
        </p:nvSpPr>
        <p:spPr>
          <a:xfrm>
            <a:off x="628650" y="629920"/>
            <a:ext cx="7886700" cy="88644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36150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84548" y="6275071"/>
            <a:ext cx="12774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1CD4C-658C-CD48-8F1B-A53254DB6C21}" type="slidenum">
              <a:rPr lang="en-US" smtClean="0"/>
              <a:pPr/>
              <a:t>‹#›</a:t>
            </a:fld>
            <a:endParaRPr lang="en-US"/>
          </a:p>
        </p:txBody>
      </p:sp>
      <p:pic>
        <p:nvPicPr>
          <p:cNvPr id="20" name="Picture 19">
            <a:extLst>
              <a:ext uri="{FF2B5EF4-FFF2-40B4-BE49-F238E27FC236}">
                <a16:creationId xmlns:a16="http://schemas.microsoft.com/office/drawing/2014/main" id="{E5438043-D56F-A848-AD5F-6F637614FB56}"/>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5764192" y="6158204"/>
            <a:ext cx="3208514" cy="557167"/>
          </a:xfrm>
          <a:prstGeom prst="rect">
            <a:avLst/>
          </a:prstGeom>
        </p:spPr>
      </p:pic>
    </p:spTree>
    <p:extLst>
      <p:ext uri="{BB962C8B-B14F-4D97-AF65-F5344CB8AC3E}">
        <p14:creationId xmlns:p14="http://schemas.microsoft.com/office/powerpoint/2010/main" val="72227588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73" r:id="rId5"/>
    <p:sldLayoutId id="2147483665" r:id="rId6"/>
    <p:sldLayoutId id="2147483672" r:id="rId7"/>
    <p:sldLayoutId id="2147483667" r:id="rId8"/>
    <p:sldLayoutId id="2147483668" r:id="rId9"/>
    <p:sldLayoutId id="2147483669" r:id="rId10"/>
    <p:sldLayoutId id="2147483674" r:id="rId11"/>
  </p:sldLayoutIdLst>
  <p:txStyles>
    <p:title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ECFA052-B34D-B412-71CE-8F7AF926990B}"/>
              </a:ext>
            </a:extLst>
          </p:cNvPr>
          <p:cNvSpPr>
            <a:spLocks noGrp="1"/>
          </p:cNvSpPr>
          <p:nvPr>
            <p:ph type="ctrTitle"/>
          </p:nvPr>
        </p:nvSpPr>
        <p:spPr/>
        <p:txBody>
          <a:bodyPr>
            <a:normAutofit fontScale="90000"/>
          </a:bodyPr>
          <a:lstStyle/>
          <a:p>
            <a:r>
              <a:rPr lang="en-US" dirty="0"/>
              <a:t>MUHC’s Center of Excellence in Atopic Dermatitis</a:t>
            </a:r>
            <a:br>
              <a:rPr lang="en-US" dirty="0"/>
            </a:br>
            <a:br>
              <a:rPr lang="en-US" dirty="0"/>
            </a:br>
            <a:r>
              <a:rPr lang="en-US" dirty="0"/>
              <a:t>A-Topics Community Panel</a:t>
            </a:r>
            <a:endParaRPr lang="en-CA" dirty="0"/>
          </a:p>
        </p:txBody>
      </p:sp>
      <p:sp>
        <p:nvSpPr>
          <p:cNvPr id="10" name="Subtitle 9">
            <a:extLst>
              <a:ext uri="{FF2B5EF4-FFF2-40B4-BE49-F238E27FC236}">
                <a16:creationId xmlns:a16="http://schemas.microsoft.com/office/drawing/2014/main" id="{086D3600-6C34-0C81-7D9E-C8AE66EB8D08}"/>
              </a:ext>
            </a:extLst>
          </p:cNvPr>
          <p:cNvSpPr>
            <a:spLocks noGrp="1"/>
          </p:cNvSpPr>
          <p:nvPr>
            <p:ph type="subTitle" idx="1"/>
          </p:nvPr>
        </p:nvSpPr>
        <p:spPr/>
        <p:txBody>
          <a:bodyPr/>
          <a:lstStyle/>
          <a:p>
            <a:r>
              <a:rPr lang="en-CA" dirty="0"/>
              <a:t>January 23</a:t>
            </a:r>
            <a:r>
              <a:rPr lang="en-CA" baseline="30000" dirty="0"/>
              <a:t>rd</a:t>
            </a:r>
            <a:r>
              <a:rPr lang="en-CA" dirty="0"/>
              <a:t>, 2023</a:t>
            </a:r>
          </a:p>
        </p:txBody>
      </p:sp>
    </p:spTree>
    <p:extLst>
      <p:ext uri="{BB962C8B-B14F-4D97-AF65-F5344CB8AC3E}">
        <p14:creationId xmlns:p14="http://schemas.microsoft.com/office/powerpoint/2010/main" val="1145649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Dermatology </a:t>
            </a:r>
            <a:r>
              <a:rPr lang="en-US" dirty="0">
                <a:solidFill>
                  <a:srgbClr val="000000"/>
                </a:solidFill>
                <a:latin typeface="Arial Black"/>
              </a:rPr>
              <a:t>Trainees</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fontScale="85000" lnSpcReduction="10000"/>
          </a:bodyPr>
          <a:lstStyle/>
          <a:p>
            <a:pPr marL="342900" indent="-342900">
              <a:lnSpc>
                <a:spcPct val="115000"/>
              </a:lnSpc>
              <a:buFont typeface="+mj-lt"/>
              <a:buAutoNum type="arabicPeriod"/>
            </a:pPr>
            <a:r>
              <a:rPr lang="en-CA" sz="1900" b="1" dirty="0">
                <a:ea typeface="Calibri" panose="020F0502020204030204" pitchFamily="34" charset="0"/>
              </a:rPr>
              <a:t>Atopic dermatitis resolution after childhood:</a:t>
            </a:r>
          </a:p>
          <a:p>
            <a:pPr marL="971550" lvl="1" indent="-514350">
              <a:buSzPct val="114999"/>
              <a:buFont typeface="+mj-lt"/>
              <a:buAutoNum type="alphaUcPeriod"/>
            </a:pPr>
            <a:r>
              <a:rPr lang="en-CA" sz="1900" b="1" dirty="0"/>
              <a:t>AD can</a:t>
            </a:r>
            <a:r>
              <a:rPr lang="en-CA" sz="1900" b="1" dirty="0">
                <a:effectLst/>
              </a:rPr>
              <a:t> persist into adulthood, more </a:t>
            </a:r>
            <a:r>
              <a:rPr lang="en-CA" sz="1900" b="1" dirty="0"/>
              <a:t>than was previously thought</a:t>
            </a:r>
            <a:endParaRPr lang="en-CA" sz="1900" b="1" dirty="0">
              <a:effectLst/>
            </a:endParaRPr>
          </a:p>
          <a:p>
            <a:pPr marL="971550" lvl="1" indent="-514350">
              <a:buSzPct val="114999"/>
              <a:buFont typeface="+mj-lt"/>
              <a:buAutoNum type="alphaUcPeriod"/>
            </a:pPr>
            <a:r>
              <a:rPr lang="en-CA" sz="1900" b="1" dirty="0">
                <a:effectLst/>
              </a:rPr>
              <a:t>Predictors of persistent childhood AD: </a:t>
            </a:r>
          </a:p>
          <a:p>
            <a:pPr lvl="2">
              <a:buSzPct val="114999"/>
            </a:pPr>
            <a:r>
              <a:rPr lang="en-CA" sz="1900" b="1" dirty="0">
                <a:effectLst/>
              </a:rPr>
              <a:t>severe AD, asthma, AR, </a:t>
            </a:r>
            <a:r>
              <a:rPr lang="en-CA" sz="1900" b="1" dirty="0" err="1">
                <a:effectLst/>
              </a:rPr>
              <a:t>FHx</a:t>
            </a:r>
            <a:r>
              <a:rPr lang="en-CA" sz="1900" b="1" dirty="0">
                <a:effectLst/>
              </a:rPr>
              <a:t> atopy</a:t>
            </a:r>
            <a:r>
              <a:rPr lang="en-CA" sz="1900" b="1" dirty="0"/>
              <a:t>, non-white, low SES</a:t>
            </a:r>
            <a:endParaRPr lang="en-US" sz="1900" b="1" dirty="0"/>
          </a:p>
          <a:p>
            <a:pPr marL="971550" lvl="1" indent="-514350">
              <a:buSzPct val="114999"/>
              <a:buFont typeface="+mj-lt"/>
              <a:buAutoNum type="alphaUcPeriod"/>
            </a:pPr>
            <a:r>
              <a:rPr lang="en-US" sz="1900" b="1" dirty="0">
                <a:ea typeface="Calibri" panose="020F0502020204030204" pitchFamily="34" charset="0"/>
              </a:rPr>
              <a:t>Duration of disease x burden = ++ impact on quality of life years</a:t>
            </a:r>
            <a:endParaRPr lang="en-CA" sz="1900" b="1" dirty="0">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Adult-onset atopic dermatitis:</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dirty="0">
                <a:ea typeface="Calibri" panose="020F0502020204030204" pitchFamily="34" charset="0"/>
              </a:rPr>
              <a:t>More common than we thought (new onset, vs return of previously resolved AD)</a:t>
            </a:r>
          </a:p>
          <a:p>
            <a:pPr marL="800100" lvl="1" indent="-342900">
              <a:lnSpc>
                <a:spcPct val="115000"/>
              </a:lnSpc>
              <a:buFont typeface="+mj-lt"/>
              <a:buAutoNum type="alphaUcPeriod"/>
            </a:pPr>
            <a:r>
              <a:rPr lang="en-CA" sz="1900" b="1" dirty="0">
                <a:ea typeface="Calibri" panose="020F0502020204030204" pitchFamily="34" charset="0"/>
              </a:rPr>
              <a:t>Often moderate to severe eczema</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u="none" strike="noStrike" dirty="0">
                <a:effectLst/>
                <a:ea typeface="Calibri" panose="020F0502020204030204" pitchFamily="34" charset="0"/>
              </a:rPr>
              <a:t>Second peak of dermatitis in elderly (don’t just think MF)</a:t>
            </a:r>
          </a:p>
          <a:p>
            <a:pPr marL="342900" lvl="0" indent="-342900">
              <a:lnSpc>
                <a:spcPct val="115000"/>
              </a:lnSpc>
              <a:buFont typeface="+mj-lt"/>
              <a:buAutoNum type="arabicPeriod"/>
            </a:pPr>
            <a:r>
              <a:rPr lang="en-CA" sz="1900" b="1" dirty="0">
                <a:ea typeface="Calibri" panose="020F0502020204030204" pitchFamily="34" charset="0"/>
              </a:rPr>
              <a:t>AD d</a:t>
            </a:r>
            <a:r>
              <a:rPr lang="en-CA" sz="1900" b="1" u="none" strike="noStrike" dirty="0">
                <a:effectLst/>
                <a:ea typeface="Calibri" panose="020F0502020204030204" pitchFamily="34" charset="0"/>
              </a:rPr>
              <a:t>rugs in the elderly</a:t>
            </a:r>
          </a:p>
          <a:p>
            <a:pPr marL="800100" lvl="1" indent="-342900">
              <a:lnSpc>
                <a:spcPct val="115000"/>
              </a:lnSpc>
              <a:buFont typeface="+mj-lt"/>
              <a:buAutoNum type="alphaUcPeriod"/>
            </a:pPr>
            <a:r>
              <a:rPr lang="en-CA" sz="1900" b="1" dirty="0"/>
              <a:t>RCT criteria often exclude by age, or also by comorbidity</a:t>
            </a:r>
          </a:p>
          <a:p>
            <a:pPr marL="800100" lvl="1" indent="-342900">
              <a:lnSpc>
                <a:spcPct val="115000"/>
              </a:lnSpc>
              <a:buFont typeface="+mj-lt"/>
              <a:buAutoNum type="alphaUcPeriod"/>
            </a:pPr>
            <a:r>
              <a:rPr lang="en-CA" sz="1900" b="1" dirty="0"/>
              <a:t>More data is required</a:t>
            </a:r>
          </a:p>
          <a:p>
            <a:pPr marL="800100" lvl="1" indent="-342900">
              <a:lnSpc>
                <a:spcPct val="115000"/>
              </a:lnSpc>
              <a:buFont typeface="+mj-lt"/>
              <a:buAutoNum type="alphaU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907831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527411"/>
            <a:ext cx="7886700" cy="886441"/>
          </a:xfrm>
        </p:spPr>
        <p:txBody>
          <a:bodyPr>
            <a:noAutofit/>
          </a:bodyPr>
          <a:lstStyle/>
          <a:p>
            <a:r>
              <a:rPr lang="en-US" dirty="0">
                <a:solidFill>
                  <a:schemeClr val="tx1">
                    <a:lumMod val="95000"/>
                    <a:lumOff val="5000"/>
                  </a:schemeClr>
                </a:solidFill>
                <a:latin typeface="Arial Black"/>
              </a:rPr>
              <a:t>Key points for: </a:t>
            </a:r>
            <a:r>
              <a:rPr lang="en-US" dirty="0">
                <a:latin typeface="Arial Black"/>
              </a:rPr>
              <a:t>General Practitioners</a:t>
            </a:r>
            <a:r>
              <a:rPr lang="en-US" dirty="0">
                <a:solidFill>
                  <a:schemeClr val="tx1">
                    <a:lumMod val="95000"/>
                    <a:lumOff val="5000"/>
                  </a:schemeClr>
                </a:solidFill>
                <a:latin typeface="Arial Black"/>
              </a:rPr>
              <a:t> </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5"/>
            <a:ext cx="8241631" cy="4944545"/>
          </a:xfrm>
        </p:spPr>
        <p:txBody>
          <a:bodyPr vert="horz" lIns="91440" tIns="45720" rIns="91440" bIns="45720" rtlCol="0" anchor="t">
            <a:normAutofit/>
          </a:bodyPr>
          <a:lstStyle/>
          <a:p>
            <a:pPr marL="342900" indent="-342900">
              <a:lnSpc>
                <a:spcPct val="115000"/>
              </a:lnSpc>
              <a:buFont typeface="+mj-lt"/>
              <a:buAutoNum type="arabicPeriod"/>
            </a:pPr>
            <a:r>
              <a:rPr lang="en-CA" sz="1900" b="1" dirty="0">
                <a:ea typeface="Calibri" panose="020F0502020204030204" pitchFamily="34" charset="0"/>
              </a:rPr>
              <a:t> Atopic dermatitis is not only a disease of children</a:t>
            </a:r>
          </a:p>
          <a:p>
            <a:pPr marL="800100" lvl="1" indent="-342900">
              <a:lnSpc>
                <a:spcPct val="115000"/>
              </a:lnSpc>
              <a:buFont typeface="+mj-lt"/>
              <a:buAutoNum type="alphaUcPeriod"/>
            </a:pPr>
            <a:r>
              <a:rPr lang="en-CA" sz="1900" b="1" dirty="0">
                <a:ea typeface="Calibri" panose="020F0502020204030204" pitchFamily="34" charset="0"/>
              </a:rPr>
              <a:t>Can be childhood that persists into adulthood – more common than previously thought</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dirty="0">
                <a:ea typeface="Calibri" panose="020F0502020204030204" pitchFamily="34" charset="0"/>
              </a:rPr>
              <a:t>Can be resolved AD that came back</a:t>
            </a:r>
          </a:p>
          <a:p>
            <a:pPr marL="800100" lvl="1" indent="-342900">
              <a:lnSpc>
                <a:spcPct val="115000"/>
              </a:lnSpc>
              <a:buFont typeface="+mj-lt"/>
              <a:buAutoNum type="alphaUcPeriod"/>
            </a:pPr>
            <a:r>
              <a:rPr lang="en-CA" sz="1900" b="1" u="none" strike="noStrike" dirty="0">
                <a:effectLst/>
                <a:ea typeface="Calibri" panose="020F0502020204030204" pitchFamily="34" charset="0"/>
              </a:rPr>
              <a:t>Can be new-onset AD</a:t>
            </a:r>
          </a:p>
          <a:p>
            <a:pPr marL="342900" indent="-342900">
              <a:lnSpc>
                <a:spcPct val="115000"/>
              </a:lnSpc>
              <a:buFont typeface="+mj-lt"/>
              <a:buAutoNum type="arabicPeriod"/>
            </a:pPr>
            <a:r>
              <a:rPr lang="en-CA" sz="1900" b="1" u="none" strike="noStrike" dirty="0">
                <a:effectLst/>
                <a:ea typeface="Calibri" panose="020F0502020204030204" pitchFamily="34" charset="0"/>
              </a:rPr>
              <a:t>While we want to rule out MF in the elderly with a new-onset rash, there is also a second peak of AD in the elderly</a:t>
            </a:r>
          </a:p>
          <a:p>
            <a:pPr marL="342900" lvl="0" indent="-342900">
              <a:lnSpc>
                <a:spcPct val="115000"/>
              </a:lnSpc>
              <a:buFont typeface="+mj-lt"/>
              <a:buAutoNum type="arabicPeriod"/>
            </a:pPr>
            <a:r>
              <a:rPr lang="en-CA" sz="1900" b="1" dirty="0">
                <a:ea typeface="Calibri" panose="020F0502020204030204" pitchFamily="34" charset="0"/>
              </a:rPr>
              <a:t>AD in adults is often moderate to severe</a:t>
            </a:r>
          </a:p>
          <a:p>
            <a:pPr marL="914400" lvl="1" indent="-457200">
              <a:lnSpc>
                <a:spcPct val="115000"/>
              </a:lnSpc>
              <a:buFont typeface="+mj-lt"/>
              <a:buAutoNum type="alphaUcPeriod"/>
            </a:pPr>
            <a:r>
              <a:rPr lang="en-CA" sz="1900" b="1" u="none" strike="noStrike" dirty="0">
                <a:effectLst/>
                <a:ea typeface="Calibri" panose="020F0502020204030204" pitchFamily="34" charset="0"/>
              </a:rPr>
              <a:t>RCTs do not include elderly or those with comorbidity – dat</a:t>
            </a:r>
            <a:r>
              <a:rPr lang="en-CA" sz="1900" b="1" dirty="0">
                <a:ea typeface="Calibri" panose="020F0502020204030204" pitchFamily="34" charset="0"/>
              </a:rPr>
              <a:t>a lacking</a:t>
            </a:r>
            <a:endParaRPr lang="en-CA" sz="1900" b="1" u="none" strike="noStrike" dirty="0">
              <a:effectLst/>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086380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Adult-Adolescent Patients</a:t>
            </a:r>
          </a:p>
        </p:txBody>
      </p:sp>
      <p:sp>
        <p:nvSpPr>
          <p:cNvPr id="10" name="Content Placeholder 9">
            <a:extLst>
              <a:ext uri="{FF2B5EF4-FFF2-40B4-BE49-F238E27FC236}">
                <a16:creationId xmlns:a16="http://schemas.microsoft.com/office/drawing/2014/main" id="{47551A9D-64FA-D5AD-CE42-F718686B3630}"/>
              </a:ext>
            </a:extLst>
          </p:cNvPr>
          <p:cNvSpPr>
            <a:spLocks noGrp="1"/>
          </p:cNvSpPr>
          <p:nvPr>
            <p:ph idx="1"/>
          </p:nvPr>
        </p:nvSpPr>
        <p:spPr/>
        <p:txBody>
          <a:bodyPr>
            <a:normAutofit fontScale="70000" lnSpcReduction="20000"/>
          </a:bodyPr>
          <a:lstStyle/>
          <a:p>
            <a:pPr marL="342900" indent="-342900">
              <a:lnSpc>
                <a:spcPct val="115000"/>
              </a:lnSpc>
              <a:buFont typeface="+mj-lt"/>
              <a:buAutoNum type="arabicPeriod"/>
            </a:pPr>
            <a:r>
              <a:rPr lang="en-CA" sz="1900" b="1" dirty="0">
                <a:ea typeface="Calibri" panose="020F0502020204030204" pitchFamily="34" charset="0"/>
              </a:rPr>
              <a:t> It’s not unusual to have AD as an adult</a:t>
            </a:r>
          </a:p>
          <a:p>
            <a:pPr marL="800100" lvl="1" indent="-342900">
              <a:lnSpc>
                <a:spcPct val="115000"/>
              </a:lnSpc>
              <a:buFont typeface="+mj-lt"/>
              <a:buAutoNum type="alphaUcPeriod"/>
            </a:pPr>
            <a:r>
              <a:rPr lang="en-CA" sz="1900" b="1" u="none" strike="noStrike" dirty="0">
                <a:effectLst/>
                <a:ea typeface="Calibri" panose="020F0502020204030204" pitchFamily="34" charset="0"/>
              </a:rPr>
              <a:t>It can stick around from childhood</a:t>
            </a:r>
          </a:p>
          <a:p>
            <a:pPr marL="800100" lvl="1" indent="-342900">
              <a:lnSpc>
                <a:spcPct val="115000"/>
              </a:lnSpc>
              <a:buFont typeface="+mj-lt"/>
              <a:buAutoNum type="alphaUcPeriod"/>
            </a:pPr>
            <a:r>
              <a:rPr lang="en-CA" sz="1900" b="1" dirty="0">
                <a:ea typeface="Calibri" panose="020F0502020204030204" pitchFamily="34" charset="0"/>
              </a:rPr>
              <a:t>It can start in adulthood, or be AD that was forgotten because it resolved, but then it comes back</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u="none" strike="noStrike" dirty="0">
                <a:effectLst/>
                <a:ea typeface="Calibri" panose="020F0502020204030204" pitchFamily="34" charset="0"/>
              </a:rPr>
              <a:t>It’s actually common to get in the elderly</a:t>
            </a:r>
          </a:p>
          <a:p>
            <a:pPr marL="342900" lvl="0" indent="-342900">
              <a:lnSpc>
                <a:spcPct val="115000"/>
              </a:lnSpc>
              <a:buFont typeface="+mj-lt"/>
              <a:buAutoNum type="arabicPeriod"/>
            </a:pPr>
            <a:r>
              <a:rPr lang="en-CA" sz="1900" b="1" dirty="0">
                <a:ea typeface="Calibri" panose="020F0502020204030204" pitchFamily="34" charset="0"/>
              </a:rPr>
              <a:t>Adult AD may be more severe than childhood AD</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dirty="0">
                <a:ea typeface="Calibri" panose="020F0502020204030204" pitchFamily="34" charset="0"/>
              </a:rPr>
              <a:t>It is less common than having childhood AD (10% vs 2%)</a:t>
            </a:r>
          </a:p>
          <a:p>
            <a:pPr marL="800100" lvl="1" indent="-342900">
              <a:lnSpc>
                <a:spcPct val="115000"/>
              </a:lnSpc>
              <a:buFont typeface="+mj-lt"/>
              <a:buAutoNum type="alphaUcPeriod"/>
            </a:pPr>
            <a:r>
              <a:rPr lang="en-CA" sz="1900" b="1" dirty="0">
                <a:ea typeface="Calibri" panose="020F0502020204030204" pitchFamily="34" charset="0"/>
              </a:rPr>
              <a:t>But if you have it in adulthood, it is more often moderate to severe disease</a:t>
            </a:r>
            <a:endParaRPr lang="en-CA" sz="1900" b="1" u="none" strike="noStrike" dirty="0">
              <a:effectLst/>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We need more data on systemic therapies for people who are older or have other conditions</a:t>
            </a:r>
          </a:p>
          <a:p>
            <a:pPr marL="800100" lvl="1" indent="-342900">
              <a:lnSpc>
                <a:spcPct val="115000"/>
              </a:lnSpc>
              <a:buFont typeface="+mj-lt"/>
              <a:buAutoNum type="alphaUcPeriod"/>
            </a:pPr>
            <a:r>
              <a:rPr lang="en-CA" sz="1900" b="1" dirty="0"/>
              <a:t> Because of the way they are designed, clinical trials often exclude people who are older or who have other medical conditions</a:t>
            </a:r>
          </a:p>
          <a:p>
            <a:pPr marL="800100" lvl="1" indent="-342900">
              <a:lnSpc>
                <a:spcPct val="115000"/>
              </a:lnSpc>
              <a:buFont typeface="+mj-lt"/>
              <a:buAutoNum type="alphaUcPeriod"/>
            </a:pPr>
            <a:r>
              <a:rPr lang="en-CA" sz="1900" b="1" dirty="0"/>
              <a:t>This means we have less information about how these types of people do on some medications that are taken by mouth or by needle</a:t>
            </a:r>
          </a:p>
          <a:p>
            <a:pPr marL="457200" lvl="1" indent="0">
              <a:lnSpc>
                <a:spcPct val="115000"/>
              </a:lnSpc>
              <a:buNone/>
            </a:pPr>
            <a:endParaRPr lang="en-US" dirty="0"/>
          </a:p>
          <a:p>
            <a:endParaRPr lang="en-US" dirty="0"/>
          </a:p>
        </p:txBody>
      </p:sp>
      <p:sp>
        <p:nvSpPr>
          <p:cNvPr id="11" name="Content Placeholder 2">
            <a:extLst>
              <a:ext uri="{FF2B5EF4-FFF2-40B4-BE49-F238E27FC236}">
                <a16:creationId xmlns:a16="http://schemas.microsoft.com/office/drawing/2014/main" id="{37B96B75-1B67-541F-ACD8-4252650DF74D}"/>
              </a:ext>
            </a:extLst>
          </p:cNvPr>
          <p:cNvSpPr txBox="1">
            <a:spLocks/>
          </p:cNvSpPr>
          <p:nvPr/>
        </p:nvSpPr>
        <p:spPr>
          <a:xfrm>
            <a:off x="628650" y="1825625"/>
            <a:ext cx="8241631" cy="4944545"/>
          </a:xfrm>
          <a:prstGeom prst="rect">
            <a:avLst/>
          </a:prstGeom>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14999"/>
              <a:buFont typeface="Arial" panose="020B0604020202020204" pitchFamily="34" charset="0"/>
              <a:buNone/>
            </a:pPr>
            <a:r>
              <a:rPr lang="en-US" dirty="0"/>
              <a:t>.</a:t>
            </a:r>
          </a:p>
          <a:p>
            <a:pPr marL="514350" indent="-514350">
              <a:buFont typeface="+mj-lt"/>
              <a:buAutoNum type="arabicPeriod"/>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1584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rPr>
              <a:t>What </a:t>
            </a:r>
            <a:r>
              <a:rPr lang="en-US">
                <a:solidFill>
                  <a:schemeClr val="tx1">
                    <a:lumMod val="95000"/>
                    <a:lumOff val="5000"/>
                  </a:schemeClr>
                </a:solidFill>
              </a:rPr>
              <a:t>added</a:t>
            </a:r>
            <a:r>
              <a:rPr lang="en-US" dirty="0">
                <a:solidFill>
                  <a:schemeClr val="tx1">
                    <a:lumMod val="95000"/>
                    <a:lumOff val="5000"/>
                  </a:schemeClr>
                </a:solidFill>
              </a:rPr>
              <a:t> information </a:t>
            </a:r>
            <a:r>
              <a:rPr lang="en-US">
                <a:solidFill>
                  <a:schemeClr val="tx1">
                    <a:lumMod val="95000"/>
                    <a:lumOff val="5000"/>
                  </a:schemeClr>
                </a:solidFill>
              </a:rPr>
              <a:t>is needed for…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621472"/>
            <a:ext cx="7886700" cy="3615056"/>
          </a:xfrm>
        </p:spPr>
        <p:txBody>
          <a:bodyPr>
            <a:noAutofit/>
          </a:bodyPr>
          <a:lstStyle/>
          <a:p>
            <a:pPr marL="514350" indent="-514350">
              <a:buFont typeface="+mj-lt"/>
              <a:buAutoNum type="arabicPeriod"/>
            </a:pPr>
            <a:r>
              <a:rPr lang="en-US" sz="1800" b="1" dirty="0"/>
              <a:t>Dermatology Trainees (e.g. for a fellowship curriculum)</a:t>
            </a:r>
          </a:p>
          <a:p>
            <a:pPr marL="971550" lvl="1" indent="-514350">
              <a:buFont typeface="+mj-lt"/>
              <a:buAutoNum type="alphaUcPeriod"/>
            </a:pPr>
            <a:r>
              <a:rPr lang="en-US" b="1" dirty="0"/>
              <a:t>Any guidelines available for AD in the elderly (</a:t>
            </a:r>
            <a:r>
              <a:rPr lang="en-US" b="1" dirty="0" err="1"/>
              <a:t>eg</a:t>
            </a:r>
            <a:r>
              <a:rPr lang="en-US" b="1" dirty="0"/>
              <a:t>: how much of a paraneoplastic workup to do, how many biopsies before MF dx ruled out </a:t>
            </a:r>
            <a:r>
              <a:rPr lang="en-US" b="1" dirty="0" err="1"/>
              <a:t>etc</a:t>
            </a:r>
            <a:r>
              <a:rPr lang="en-US" b="1" dirty="0"/>
              <a:t>), first line and 2</a:t>
            </a:r>
            <a:r>
              <a:rPr lang="en-US" b="1" baseline="30000" dirty="0"/>
              <a:t>nd</a:t>
            </a:r>
            <a:r>
              <a:rPr lang="en-US" b="1" dirty="0"/>
              <a:t> line therapies in the elderly</a:t>
            </a:r>
          </a:p>
          <a:p>
            <a:pPr marL="514350" indent="-514350">
              <a:buFont typeface="+mj-lt"/>
              <a:buAutoNum type="arabicPeriod"/>
            </a:pPr>
            <a:r>
              <a:rPr lang="en-US" sz="1800" b="1" dirty="0"/>
              <a:t>General practitioners (e.g. For an accredited course)</a:t>
            </a:r>
          </a:p>
          <a:p>
            <a:pPr marL="971550" lvl="1" indent="-514350">
              <a:buFont typeface="+mj-lt"/>
              <a:buAutoNum type="alphaUcPeriod"/>
            </a:pPr>
            <a:r>
              <a:rPr lang="en-US" b="1" dirty="0"/>
              <a:t>Variable nature of AD – why you need to talk to/believe the patient</a:t>
            </a:r>
          </a:p>
          <a:p>
            <a:pPr marL="971550" lvl="1" indent="-514350">
              <a:buFont typeface="+mj-lt"/>
              <a:buAutoNum type="alphaUcPeriod"/>
            </a:pPr>
            <a:r>
              <a:rPr lang="en-US" b="1" dirty="0"/>
              <a:t>How patterns of presentation of AD change with age</a:t>
            </a:r>
          </a:p>
          <a:p>
            <a:pPr marL="971550" lvl="1" indent="-514350">
              <a:buFont typeface="+mj-lt"/>
              <a:buAutoNum type="alphaUcPeriod"/>
            </a:pPr>
            <a:r>
              <a:rPr lang="en-US" b="1" dirty="0"/>
              <a:t>How much steroid and what strength to use</a:t>
            </a:r>
          </a:p>
          <a:p>
            <a:pPr marL="514350" indent="-514350">
              <a:buFont typeface="+mj-lt"/>
              <a:buAutoNum type="arabicPeriod"/>
            </a:pPr>
            <a:r>
              <a:rPr lang="en-US" sz="1800" b="1" dirty="0"/>
              <a:t>Adult-adolescent patients (e.g. for an Eczema school)</a:t>
            </a:r>
          </a:p>
          <a:p>
            <a:pPr marL="971550" lvl="1" indent="-514350">
              <a:buFont typeface="+mj-lt"/>
              <a:buAutoNum type="alphaUcPeriod"/>
            </a:pPr>
            <a:r>
              <a:rPr lang="en-US" b="1" dirty="0"/>
              <a:t>How AD looks in an adult vs child</a:t>
            </a:r>
          </a:p>
          <a:p>
            <a:pPr marL="971550" lvl="1" indent="-514350">
              <a:buFont typeface="+mj-lt"/>
              <a:buAutoNum type="alphaUcPeriod"/>
            </a:pPr>
            <a:r>
              <a:rPr lang="en-US" b="1" dirty="0"/>
              <a:t>Flare vs maintenance therapy</a:t>
            </a:r>
          </a:p>
          <a:p>
            <a:pPr marL="971550" lvl="1" indent="-514350">
              <a:buFont typeface="+mj-lt"/>
              <a:buAutoNum type="alphaUcPeriod"/>
            </a:pPr>
            <a:r>
              <a:rPr lang="en-US" b="1" dirty="0"/>
              <a:t>Practical information - how much steroid to use, what strength of steroid to use</a:t>
            </a:r>
          </a:p>
          <a:p>
            <a:pPr marL="971550" lvl="1" indent="-514350">
              <a:buFont typeface="+mj-lt"/>
              <a:buAutoNum type="arabicPeriod"/>
            </a:pPr>
            <a:endParaRPr lang="en-US" sz="1800" b="1" dirty="0"/>
          </a:p>
          <a:p>
            <a:pPr marL="0" indent="0">
              <a:buNone/>
            </a:pPr>
            <a:endParaRPr lang="en-US" sz="1800" b="1" dirty="0"/>
          </a:p>
        </p:txBody>
      </p:sp>
    </p:spTree>
    <p:extLst>
      <p:ext uri="{BB962C8B-B14F-4D97-AF65-F5344CB8AC3E}">
        <p14:creationId xmlns:p14="http://schemas.microsoft.com/office/powerpoint/2010/main" val="258129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a:solidFill>
                  <a:schemeClr val="tx1">
                    <a:lumMod val="95000"/>
                    <a:lumOff val="5000"/>
                  </a:schemeClr>
                </a:solidFill>
              </a:rPr>
              <a:t>Three points most relevant to my practice?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p:txBody>
          <a:bodyPr/>
          <a:lstStyle/>
          <a:p>
            <a:pPr marL="514350" indent="-514350">
              <a:buFont typeface="+mj-lt"/>
              <a:buAutoNum type="arabicPeriod"/>
            </a:pPr>
            <a:r>
              <a:rPr lang="en-US" dirty="0"/>
              <a:t>Incidence of AD</a:t>
            </a:r>
          </a:p>
          <a:p>
            <a:pPr marL="514350" indent="-514350">
              <a:buFont typeface="+mj-lt"/>
              <a:buAutoNum type="arabicPeriod"/>
            </a:pPr>
            <a:r>
              <a:rPr lang="en-US" dirty="0"/>
              <a:t>Reminder of QALY</a:t>
            </a:r>
          </a:p>
          <a:p>
            <a:pPr marL="514350" indent="-514350">
              <a:buFont typeface="+mj-lt"/>
              <a:buAutoNum type="arabicPeriod"/>
            </a:pPr>
            <a:r>
              <a:rPr lang="en-US" dirty="0"/>
              <a:t>Reflects difficulties encountered in clinical practice</a:t>
            </a:r>
          </a:p>
          <a:p>
            <a:pPr marL="0" indent="0">
              <a:buNone/>
            </a:pPr>
            <a:endParaRPr lang="en-US" dirty="0"/>
          </a:p>
          <a:p>
            <a:pPr marL="514350" indent="-514350">
              <a:buFont typeface="+mj-lt"/>
              <a:buAutoNum type="arabicPeriod"/>
            </a:pPr>
            <a:endParaRPr lang="en-US" dirty="0"/>
          </a:p>
          <a:p>
            <a:pPr marL="0" indent="0">
              <a:buNone/>
            </a:pPr>
            <a:endParaRPr lang="en-US" dirty="0"/>
          </a:p>
        </p:txBody>
      </p:sp>
      <p:sp>
        <p:nvSpPr>
          <p:cNvPr id="4" name="Title 1">
            <a:extLst>
              <a:ext uri="{FF2B5EF4-FFF2-40B4-BE49-F238E27FC236}">
                <a16:creationId xmlns:a16="http://schemas.microsoft.com/office/drawing/2014/main" id="{2A96C04A-0839-6466-9C20-EA13DBE14BB7}"/>
              </a:ext>
            </a:extLst>
          </p:cNvPr>
          <p:cNvSpPr txBox="1">
            <a:spLocks/>
          </p:cNvSpPr>
          <p:nvPr/>
        </p:nvSpPr>
        <p:spPr>
          <a:xfrm>
            <a:off x="628650" y="4122928"/>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r>
              <a:rPr lang="en-US">
                <a:solidFill>
                  <a:schemeClr val="tx1">
                    <a:lumMod val="95000"/>
                    <a:lumOff val="5000"/>
                  </a:schemeClr>
                </a:solidFill>
              </a:rPr>
              <a:t>Points relevant to my practice not found and/or irrelevant info?   </a:t>
            </a:r>
          </a:p>
        </p:txBody>
      </p:sp>
      <p:sp>
        <p:nvSpPr>
          <p:cNvPr id="5" name="Content Placeholder 2">
            <a:extLst>
              <a:ext uri="{FF2B5EF4-FFF2-40B4-BE49-F238E27FC236}">
                <a16:creationId xmlns:a16="http://schemas.microsoft.com/office/drawing/2014/main" id="{7910B199-6EEE-4789-FA54-8DF8461472D6}"/>
              </a:ext>
            </a:extLst>
          </p:cNvPr>
          <p:cNvSpPr txBox="1">
            <a:spLocks/>
          </p:cNvSpPr>
          <p:nvPr/>
        </p:nvSpPr>
        <p:spPr>
          <a:xfrm>
            <a:off x="628650" y="5050472"/>
            <a:ext cx="7886700" cy="3615056"/>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All relevant</a:t>
            </a:r>
          </a:p>
          <a:p>
            <a:pPr marL="514350" indent="-514350">
              <a:buFont typeface="+mj-lt"/>
              <a:buAutoNum type="arabicPeriod"/>
            </a:pPr>
            <a:r>
              <a:rPr lang="en-US" dirty="0"/>
              <a:t>Information on adult AD and atopic march – phenotypic differences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294926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81D7-3177-A93D-E726-20FDB0669E91}"/>
              </a:ext>
            </a:extLst>
          </p:cNvPr>
          <p:cNvSpPr>
            <a:spLocks noGrp="1"/>
          </p:cNvSpPr>
          <p:nvPr>
            <p:ph type="title"/>
          </p:nvPr>
        </p:nvSpPr>
        <p:spPr>
          <a:xfrm>
            <a:off x="616458" y="629920"/>
            <a:ext cx="7886700" cy="886441"/>
          </a:xfrm>
        </p:spPr>
        <p:txBody>
          <a:bodyPr>
            <a:normAutofit fontScale="90000"/>
          </a:bodyPr>
          <a:lstStyle/>
          <a:p>
            <a:r>
              <a:rPr lang="en-US" dirty="0"/>
              <a:t>Prepare 2-3 post-video questions for </a:t>
            </a:r>
            <a:r>
              <a:rPr lang="en-US" dirty="0" err="1"/>
              <a:t>derm</a:t>
            </a:r>
            <a:r>
              <a:rPr lang="en-US" dirty="0"/>
              <a:t> trainees  </a:t>
            </a:r>
            <a:br>
              <a:rPr lang="en-US" dirty="0"/>
            </a:br>
            <a:br>
              <a:rPr lang="en-US" sz="1300" b="0" dirty="0"/>
            </a:br>
            <a:r>
              <a:rPr lang="en-US" sz="1600" b="0" dirty="0"/>
              <a:t>(Multiple choice, true/false, and/or short-answer questions from topic</a:t>
            </a:r>
            <a:r>
              <a:rPr lang="en-US" sz="1600" dirty="0"/>
              <a:t>)</a:t>
            </a:r>
          </a:p>
        </p:txBody>
      </p:sp>
      <p:sp>
        <p:nvSpPr>
          <p:cNvPr id="3" name="Content Placeholder 2">
            <a:extLst>
              <a:ext uri="{FF2B5EF4-FFF2-40B4-BE49-F238E27FC236}">
                <a16:creationId xmlns:a16="http://schemas.microsoft.com/office/drawing/2014/main" id="{8DD7AD20-48B3-389F-C022-B838310B3EF5}"/>
              </a:ext>
            </a:extLst>
          </p:cNvPr>
          <p:cNvSpPr>
            <a:spLocks noGrp="1"/>
          </p:cNvSpPr>
          <p:nvPr>
            <p:ph idx="1"/>
          </p:nvPr>
        </p:nvSpPr>
        <p:spPr>
          <a:xfrm>
            <a:off x="628650" y="2374265"/>
            <a:ext cx="7886700" cy="3615056"/>
          </a:xfrm>
        </p:spPr>
        <p:txBody>
          <a:bodyPr>
            <a:normAutofit/>
          </a:bodyPr>
          <a:lstStyle/>
          <a:p>
            <a:r>
              <a:rPr lang="en-US" b="1" dirty="0"/>
              <a:t>Question 1:  Which of the following is true about atopic dermatitis?</a:t>
            </a:r>
          </a:p>
          <a:p>
            <a:pPr marL="800100" lvl="1" indent="-342900">
              <a:buFont typeface="+mj-lt"/>
              <a:buAutoNum type="arabicPeriod"/>
            </a:pPr>
            <a:r>
              <a:rPr lang="en-US" b="1" dirty="0"/>
              <a:t>AD that persists into adulthood is milder</a:t>
            </a:r>
          </a:p>
          <a:p>
            <a:pPr marL="800100" lvl="1" indent="-342900">
              <a:buFont typeface="+mj-lt"/>
              <a:buAutoNum type="arabicPeriod"/>
            </a:pPr>
            <a:r>
              <a:rPr lang="en-US" b="1" dirty="0"/>
              <a:t>50% of patients with childhood AD will still have adult AD</a:t>
            </a:r>
          </a:p>
          <a:p>
            <a:pPr marL="800100" lvl="1" indent="-342900">
              <a:buFont typeface="+mj-lt"/>
              <a:buAutoNum type="arabicPeriod"/>
            </a:pPr>
            <a:r>
              <a:rPr lang="en-US" b="1" dirty="0"/>
              <a:t>There is a peak of AD in the elderly (Answer)</a:t>
            </a:r>
          </a:p>
          <a:p>
            <a:pPr marL="800100" lvl="1" indent="-342900">
              <a:buFont typeface="+mj-lt"/>
              <a:buAutoNum type="arabicPeriod"/>
            </a:pPr>
            <a:r>
              <a:rPr lang="en-US" b="1" dirty="0"/>
              <a:t>The prevalence of AD is 2% of children and 10% of adults in Ontario</a:t>
            </a:r>
            <a:endParaRPr lang="en-US" dirty="0"/>
          </a:p>
          <a:p>
            <a:r>
              <a:rPr lang="en-US" b="1" dirty="0"/>
              <a:t>Question 2: Name 3 predictors of persistent childhood AD</a:t>
            </a:r>
          </a:p>
          <a:p>
            <a:pPr lvl="1"/>
            <a:r>
              <a:rPr lang="en-US" b="1"/>
              <a:t>Answer: Severe </a:t>
            </a:r>
            <a:r>
              <a:rPr lang="en-US" b="1" dirty="0"/>
              <a:t>AD, asthma, AR, </a:t>
            </a:r>
            <a:r>
              <a:rPr lang="en-US" b="1" dirty="0" err="1"/>
              <a:t>FHx</a:t>
            </a:r>
            <a:r>
              <a:rPr lang="en-US" b="1" dirty="0"/>
              <a:t> atopy, non-white, low SES</a:t>
            </a:r>
          </a:p>
        </p:txBody>
      </p:sp>
    </p:spTree>
    <p:extLst>
      <p:ext uri="{BB962C8B-B14F-4D97-AF65-F5344CB8AC3E}">
        <p14:creationId xmlns:p14="http://schemas.microsoft.com/office/powerpoint/2010/main" val="326171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49" y="629920"/>
            <a:ext cx="8121811" cy="886441"/>
          </a:xfrm>
        </p:spPr>
        <p:txBody>
          <a:bodyPr>
            <a:noAutofit/>
          </a:bodyPr>
          <a:lstStyle/>
          <a:p>
            <a:r>
              <a:rPr lang="en-US" dirty="0">
                <a:solidFill>
                  <a:schemeClr val="tx1">
                    <a:lumMod val="95000"/>
                    <a:lumOff val="5000"/>
                  </a:schemeClr>
                </a:solidFill>
                <a:latin typeface="Arial Black"/>
              </a:rPr>
              <a:t>Key Takeaway: Vote via Annotation</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a:bodyPr>
          <a:lstStyle/>
          <a:p>
            <a:pPr marL="342900" indent="-342900">
              <a:lnSpc>
                <a:spcPct val="115000"/>
              </a:lnSpc>
              <a:buFont typeface="+mj-lt"/>
              <a:buAutoNum type="arabicPeriod"/>
            </a:pPr>
            <a:r>
              <a:rPr lang="en-CA" sz="1900" b="1" dirty="0">
                <a:ea typeface="Calibri" panose="020F0502020204030204" pitchFamily="34" charset="0"/>
              </a:rPr>
              <a:t>Atopic dermatitis resolution after childhood:</a:t>
            </a:r>
          </a:p>
          <a:p>
            <a:pPr marL="457200" lvl="1" indent="0">
              <a:buSzPct val="114999"/>
              <a:buNone/>
            </a:pPr>
            <a:endParaRPr lang="en-CA" sz="1900" b="1" dirty="0">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Adult-onset atopic dermatitis:</a:t>
            </a:r>
            <a:endParaRPr lang="en-CA" sz="1900" b="1" u="none" strike="noStrike" dirty="0">
              <a:effectLst/>
              <a:ea typeface="Calibri" panose="020F0502020204030204" pitchFamily="34" charset="0"/>
            </a:endParaRPr>
          </a:p>
          <a:p>
            <a:pPr marL="457200" lvl="1" indent="0">
              <a:lnSpc>
                <a:spcPct val="115000"/>
              </a:lnSpc>
              <a:buNone/>
            </a:pPr>
            <a:endParaRPr lang="en-CA" sz="1900" b="1" u="none" strike="noStrike" dirty="0">
              <a:effectLst/>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AD d</a:t>
            </a:r>
            <a:r>
              <a:rPr lang="en-CA" sz="1900" b="1" u="none" strike="noStrike" dirty="0">
                <a:effectLst/>
                <a:ea typeface="Calibri" panose="020F0502020204030204" pitchFamily="34" charset="0"/>
              </a:rPr>
              <a:t>rugs in the elderly</a:t>
            </a:r>
          </a:p>
          <a:p>
            <a:pPr marL="457200" lvl="1" indent="0">
              <a:lnSpc>
                <a:spcPct val="115000"/>
              </a:lnSpc>
              <a:buNone/>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1359507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DE84C-0F00-1540-FC50-597661BB03E2}"/>
              </a:ext>
            </a:extLst>
          </p:cNvPr>
          <p:cNvSpPr txBox="1">
            <a:spLocks/>
          </p:cNvSpPr>
          <p:nvPr/>
        </p:nvSpPr>
        <p:spPr>
          <a:xfrm>
            <a:off x="1373443" y="1538020"/>
            <a:ext cx="6725093" cy="1659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A-Topics: Topic 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2400" b="1" i="0" u="none" strike="noStrike" kern="1200" cap="none" spc="0" normalizeH="0" baseline="0" noProof="0" dirty="0">
                <a:ln>
                  <a:noFill/>
                </a:ln>
                <a:solidFill>
                  <a:srgbClr val="212121"/>
                </a:solidFill>
                <a:effectLst/>
                <a:uLnTx/>
                <a:uFillTx/>
                <a:latin typeface="Georgia" panose="02040502050405020303" pitchFamily="18" charset="0"/>
                <a:ea typeface="+mj-ea"/>
              </a:rPr>
              <a:t>Translational aspects in pathobiology of AD: Targeting molecular Pathways</a:t>
            </a:r>
            <a:r>
              <a:rPr kumimoji="0" lang="en-CA" sz="1800" b="1" i="0" u="none" strike="noStrike" kern="1200" cap="none" spc="0" normalizeH="0" baseline="0" noProof="0" dirty="0">
                <a:ln>
                  <a:noFill/>
                </a:ln>
                <a:solidFill>
                  <a:srgbClr val="212121"/>
                </a:solidFill>
                <a:effectLst/>
                <a:uLnTx/>
                <a:uFillTx/>
                <a:latin typeface="Times New Roman" panose="02020603050405020304" pitchFamily="18" charset="0"/>
                <a:ea typeface="+mj-ea"/>
              </a:rPr>
              <a:t>)</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
        <p:nvSpPr>
          <p:cNvPr id="9" name="Subtitle 2">
            <a:extLst>
              <a:ext uri="{FF2B5EF4-FFF2-40B4-BE49-F238E27FC236}">
                <a16:creationId xmlns:a16="http://schemas.microsoft.com/office/drawing/2014/main" id="{54167FD6-C8DB-E8A5-2CEB-51778A262EE2}"/>
              </a:ext>
            </a:extLst>
          </p:cNvPr>
          <p:cNvSpPr txBox="1">
            <a:spLocks/>
          </p:cNvSpPr>
          <p:nvPr/>
        </p:nvSpPr>
        <p:spPr>
          <a:xfrm>
            <a:off x="0" y="3035823"/>
            <a:ext cx="8866208" cy="147691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30000"/>
              </a:lnSpc>
              <a:spcBef>
                <a:spcPts val="0"/>
              </a:spcBef>
              <a:buClr>
                <a:srgbClr val="ED1A2F"/>
              </a:buClr>
              <a:buSzPct val="115000"/>
              <a:buFont typeface="Arial" panose="020B0604020202020204" pitchFamily="34" charset="0"/>
              <a:buNone/>
              <a:defRPr sz="16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Scientific Panelist: Professor Thomas Bieber, MD</a:t>
            </a:r>
          </a:p>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Community panelist :Dr Catherine </a:t>
            </a:r>
            <a:r>
              <a:rPr kumimoji="0" lang="en-US" sz="16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Besner</a:t>
            </a: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Morin</a:t>
            </a: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Affiliations: Dermatologist CHUM, Director Allergic and Occupation Contact Dermatitis Clinic </a:t>
            </a:r>
          </a:p>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Assistant professor University of Montreal</a:t>
            </a:r>
            <a:endParaRPr kumimoji="0" lang="en-US"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327A6912-AA71-1C5C-578E-AE74006539FA}"/>
              </a:ext>
            </a:extLst>
          </p:cNvPr>
          <p:cNvPicPr>
            <a:picLocks noChangeAspect="1"/>
          </p:cNvPicPr>
          <p:nvPr/>
        </p:nvPicPr>
        <p:blipFill>
          <a:blip r:embed="rId4"/>
          <a:stretch>
            <a:fillRect/>
          </a:stretch>
        </p:blipFill>
        <p:spPr>
          <a:xfrm>
            <a:off x="7565480" y="5377814"/>
            <a:ext cx="1570232" cy="1443600"/>
          </a:xfrm>
          <a:prstGeom prst="rect">
            <a:avLst/>
          </a:prstGeom>
        </p:spPr>
      </p:pic>
    </p:spTree>
    <p:extLst>
      <p:ext uri="{BB962C8B-B14F-4D97-AF65-F5344CB8AC3E}">
        <p14:creationId xmlns:p14="http://schemas.microsoft.com/office/powerpoint/2010/main" val="3172434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9B2E4C-D7BC-D249-9E2A-8FA8CA81B2DA}"/>
              </a:ext>
            </a:extLst>
          </p:cNvPr>
          <p:cNvSpPr>
            <a:spLocks noGrp="1"/>
          </p:cNvSpPr>
          <p:nvPr>
            <p:ph sz="half" idx="1"/>
          </p:nvPr>
        </p:nvSpPr>
        <p:spPr>
          <a:xfrm>
            <a:off x="628650" y="2333297"/>
            <a:ext cx="3464715" cy="3843666"/>
          </a:xfr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Dr Catherine </a:t>
            </a:r>
            <a:r>
              <a:rPr lang="en-US" sz="1700" b="1" dirty="0" err="1">
                <a:solidFill>
                  <a:schemeClr val="tx1"/>
                </a:solidFill>
                <a:latin typeface="+mn-lt"/>
                <a:cs typeface="+mn-cs"/>
              </a:rPr>
              <a:t>Besner</a:t>
            </a:r>
            <a:r>
              <a:rPr lang="en-US" sz="1700" b="1" dirty="0">
                <a:solidFill>
                  <a:schemeClr val="tx1"/>
                </a:solidFill>
                <a:latin typeface="+mn-lt"/>
                <a:cs typeface="+mn-cs"/>
              </a:rPr>
              <a:t> Morin</a:t>
            </a:r>
          </a:p>
          <a:p>
            <a:pPr indent="-228600">
              <a:lnSpc>
                <a:spcPct val="90000"/>
              </a:lnSpc>
              <a:spcAft>
                <a:spcPts val="600"/>
              </a:spcAft>
              <a:buFont typeface="Arial" panose="020B0604020202020204" pitchFamily="34" charset="0"/>
              <a:buChar char="•"/>
            </a:pPr>
            <a:r>
              <a:rPr lang="en-US" sz="1700" dirty="0">
                <a:solidFill>
                  <a:schemeClr val="tx1"/>
                </a:solidFill>
                <a:latin typeface="+mn-lt"/>
                <a:cs typeface="+mn-cs"/>
              </a:rPr>
              <a:t>Relationships with for-profit and/or non-profit organizations: </a:t>
            </a: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Grant/Research Support: </a:t>
            </a:r>
            <a:br>
              <a:rPr lang="en-US" sz="1700" dirty="0">
                <a:solidFill>
                  <a:schemeClr val="tx1"/>
                </a:solidFill>
                <a:latin typeface="+mn-lt"/>
                <a:cs typeface="+mn-cs"/>
              </a:rPr>
            </a:br>
            <a:r>
              <a:rPr lang="en-US" sz="1700" dirty="0">
                <a:solidFill>
                  <a:schemeClr val="tx1"/>
                </a:solidFill>
                <a:latin typeface="+mn-lt"/>
                <a:cs typeface="+mn-cs"/>
              </a:rPr>
              <a:t>-University of Montreal (educational grant)</a:t>
            </a:r>
            <a:endParaRPr lang="en-US" sz="1700" b="1" dirty="0">
              <a:solidFill>
                <a:schemeClr val="tx1"/>
              </a:solidFill>
              <a:latin typeface="+mn-lt"/>
              <a:cs typeface="+mn-cs"/>
            </a:endParaRP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Speakers Bureau/Honoraria:</a:t>
            </a:r>
          </a:p>
          <a:p>
            <a:pPr marL="57150">
              <a:lnSpc>
                <a:spcPct val="90000"/>
              </a:lnSpc>
              <a:spcAft>
                <a:spcPts val="600"/>
              </a:spcAft>
            </a:pPr>
            <a:r>
              <a:rPr lang="en-US" sz="1700" b="1" dirty="0">
                <a:solidFill>
                  <a:schemeClr val="tx1"/>
                </a:solidFill>
                <a:effectLst/>
                <a:latin typeface="+mn-lt"/>
                <a:ea typeface="Times New Roman" panose="02020603050405020304" pitchFamily="18" charset="0"/>
                <a:cs typeface="+mn-cs"/>
              </a:rPr>
              <a:t>- </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Janssen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Calibri" panose="020F0502020204030204" pitchFamily="34" charset="0"/>
              <a:buChar char="-"/>
            </a:pPr>
            <a:r>
              <a:rPr lang="fr-CA" sz="1800" dirty="0" err="1">
                <a:effectLst/>
                <a:latin typeface="Calibri" panose="020F0502020204030204" pitchFamily="34" charset="0"/>
                <a:ea typeface="Times New Roman" panose="02020603050405020304" pitchFamily="18" charset="0"/>
                <a:cs typeface="Times New Roman" panose="02020603050405020304" pitchFamily="18" charset="0"/>
              </a:rPr>
              <a:t>Sanofy</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Calibri" panose="020F050202020403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Vichy</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Calibri" panose="020F050202020403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Leo pharma</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Calibri" panose="020F050202020403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Sun </a:t>
            </a:r>
            <a:r>
              <a:rPr lang="fr-CA" sz="1800" dirty="0" err="1">
                <a:effectLst/>
                <a:latin typeface="Calibri" panose="020F0502020204030204" pitchFamily="34" charset="0"/>
                <a:ea typeface="Times New Roman" panose="02020603050405020304" pitchFamily="18" charset="0"/>
                <a:cs typeface="Times New Roman" panose="02020603050405020304" pitchFamily="18" charset="0"/>
              </a:rPr>
              <a:t>pharmaceuticals</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Johnson and Johnson</a:t>
            </a:r>
            <a:r>
              <a:rPr lang="fr-CA"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a:lnSpc>
                <a:spcPct val="107000"/>
              </a:lnSpc>
              <a:spcAft>
                <a:spcPts val="800"/>
              </a:spcAft>
              <a:buFont typeface="Calibri" panose="020F0502020204030204" pitchFamily="34" charset="0"/>
              <a:buChar char="-"/>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Galderma</a:t>
            </a:r>
          </a:p>
        </p:txBody>
      </p:sp>
      <p:pic>
        <p:nvPicPr>
          <p:cNvPr id="4" name="Picture 4" descr="A picture containing dark, star, outdoor object, colorful&#10;&#10;Description automatically generated">
            <a:extLst>
              <a:ext uri="{FF2B5EF4-FFF2-40B4-BE49-F238E27FC236}">
                <a16:creationId xmlns:a16="http://schemas.microsoft.com/office/drawing/2014/main" id="{4FBDA2CF-1AC8-07A4-DA8E-692A5E175198}"/>
              </a:ext>
            </a:extLst>
          </p:cNvPr>
          <p:cNvPicPr>
            <a:picLocks noChangeAspect="1"/>
          </p:cNvPicPr>
          <p:nvPr/>
        </p:nvPicPr>
        <p:blipFill rotWithShape="1">
          <a:blip r:embed="rId3"/>
          <a:srcRect l="12243" r="34286" b="2"/>
          <a:stretch/>
        </p:blipFill>
        <p:spPr>
          <a:xfrm>
            <a:off x="4722015"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itle 1">
            <a:extLst>
              <a:ext uri="{FF2B5EF4-FFF2-40B4-BE49-F238E27FC236}">
                <a16:creationId xmlns:a16="http://schemas.microsoft.com/office/drawing/2014/main" id="{D75D1885-49B2-25A5-C6A2-0446CD9E7292}"/>
              </a:ext>
            </a:extLst>
          </p:cNvPr>
          <p:cNvSpPr txBox="1">
            <a:spLocks/>
          </p:cNvSpPr>
          <p:nvPr/>
        </p:nvSpPr>
        <p:spPr>
          <a:xfrm>
            <a:off x="628650" y="527411"/>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a:ea typeface="+mj-ea"/>
              </a:rPr>
              <a:t>Disclosures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726584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Dermatology </a:t>
            </a:r>
            <a:r>
              <a:rPr lang="en-US" dirty="0">
                <a:solidFill>
                  <a:srgbClr val="000000"/>
                </a:solidFill>
                <a:latin typeface="Arial Black"/>
              </a:rPr>
              <a:t>Trainees</a:t>
            </a:r>
            <a:endParaRPr lang="en-US" dirty="0">
              <a:solidFill>
                <a:schemeClr val="tx1">
                  <a:lumMod val="95000"/>
                  <a:lumOff val="5000"/>
                </a:schemeClr>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5"/>
                <a:ext cx="7886700" cy="4679950"/>
              </a:xfrm>
            </p:spPr>
            <p:txBody>
              <a:bodyPr vert="horz" lIns="91440" tIns="45720" rIns="91440" bIns="45720" rtlCol="0" anchor="t">
                <a:normAutofit lnSpcReduction="10000"/>
              </a:bodyPr>
              <a:lstStyle/>
              <a:p>
                <a:pPr marL="342900" lvl="0" indent="-342900">
                  <a:lnSpc>
                    <a:spcPct val="115000"/>
                  </a:lnSpc>
                  <a:buFont typeface="+mj-lt"/>
                  <a:buAutoNum type="arabicPeriod"/>
                </a:pPr>
                <a:r>
                  <a:rPr lang="en-CA" sz="700" b="1" u="none" strike="noStrike" dirty="0">
                    <a:effectLst/>
                    <a:ea typeface="Calibri" panose="020F0502020204030204" pitchFamily="34" charset="0"/>
                  </a:rPr>
                  <a:t>At the beginning, activation of the innate system in the skin (PHASE 1)</a:t>
                </a:r>
              </a:p>
              <a:p>
                <a:pPr marL="800100" lvl="1" indent="-342900">
                  <a:lnSpc>
                    <a:spcPct val="115000"/>
                  </a:lnSpc>
                  <a:buFont typeface="+mj-lt"/>
                  <a:buAutoNum type="alphaUcPeriod"/>
                </a:pPr>
                <a:r>
                  <a:rPr lang="en-CA" sz="700" b="1" u="none" strike="noStrike" dirty="0">
                    <a:effectLst/>
                    <a:ea typeface="Calibri" panose="020F0502020204030204" pitchFamily="34" charset="0"/>
                  </a:rPr>
                  <a:t>Allergens ? Irritant? Environmental factors (tissue damage)</a:t>
                </a:r>
              </a:p>
              <a:p>
                <a:pPr marL="800100" lvl="1" indent="-342900">
                  <a:lnSpc>
                    <a:spcPct val="115000"/>
                  </a:lnSpc>
                  <a:buFont typeface="+mj-lt"/>
                  <a:buAutoNum type="alphaUcPeriod"/>
                </a:pPr>
                <a:r>
                  <a:rPr lang="en-CA" sz="700" b="1" u="none" strike="noStrike" dirty="0">
                    <a:effectLst/>
                    <a:ea typeface="Calibri" panose="020F0502020204030204" pitchFamily="34" charset="0"/>
                  </a:rPr>
                  <a:t>PHASE 2: </a:t>
                </a:r>
                <a:r>
                  <a:rPr lang="en-CA" sz="700" b="1" dirty="0">
                    <a:ea typeface="Calibri" panose="020F0502020204030204" pitchFamily="34" charset="0"/>
                  </a:rPr>
                  <a:t>adaptive immune response</a:t>
                </a:r>
              </a:p>
              <a:p>
                <a:pPr marL="1257300" lvl="2" indent="-342900">
                  <a:lnSpc>
                    <a:spcPct val="115000"/>
                  </a:lnSpc>
                  <a:buFont typeface="+mj-lt"/>
                  <a:buAutoNum type="alphaUcPeriod"/>
                </a:pPr>
                <a:r>
                  <a:rPr lang="en-CA" sz="700" b="1" u="none" strike="noStrike" dirty="0">
                    <a:effectLst/>
                    <a:ea typeface="Calibri" panose="020F0502020204030204" pitchFamily="34" charset="0"/>
                  </a:rPr>
                  <a:t>Core TH2 </a:t>
                </a:r>
                <a:r>
                  <a:rPr lang="en-CA" sz="700" b="1" u="none" strike="noStrike" dirty="0">
                    <a:effectLst/>
                    <a:ea typeface="Calibri" panose="020F0502020204030204" pitchFamily="34" charset="0"/>
                    <a:sym typeface="Wingdings" pitchFamily="2" charset="2"/>
                  </a:rPr>
                  <a:t>Ige</a:t>
                </a:r>
                <a:r>
                  <a:rPr lang="en-CA" sz="700" b="1" dirty="0">
                    <a:ea typeface="Calibri" panose="020F0502020204030204" pitchFamily="34" charset="0"/>
                    <a:sym typeface="Wingdings" pitchFamily="2" charset="2"/>
                  </a:rPr>
                  <a:t> sensitization to allergens</a:t>
                </a:r>
              </a:p>
              <a:p>
                <a:pPr marL="1257300" lvl="2" indent="-342900">
                  <a:lnSpc>
                    <a:spcPct val="115000"/>
                  </a:lnSpc>
                  <a:buFont typeface="+mj-lt"/>
                  <a:buAutoNum type="alphaUcPeriod"/>
                </a:pPr>
                <a:r>
                  <a:rPr lang="en-CA" sz="700" b="1" u="none" strike="noStrike" dirty="0">
                    <a:effectLst/>
                    <a:ea typeface="Calibri" panose="020F0502020204030204" pitchFamily="34" charset="0"/>
                  </a:rPr>
                  <a:t>TH1,TH22,TH17</a:t>
                </a:r>
              </a:p>
              <a:p>
                <a:pPr marL="1257300" lvl="2" indent="-342900">
                  <a:lnSpc>
                    <a:spcPct val="115000"/>
                  </a:lnSpc>
                  <a:buFont typeface="+mj-lt"/>
                  <a:buAutoNum type="alphaUcPeriod"/>
                </a:pPr>
                <a:r>
                  <a:rPr lang="en-CA" sz="700" b="1" dirty="0">
                    <a:ea typeface="Calibri" panose="020F0502020204030204" pitchFamily="34" charset="0"/>
                  </a:rPr>
                  <a:t>Atopic dermatitis has different phenotypes that correlate with different cytokines profiles depending on age and /or ethnic background</a:t>
                </a:r>
                <a:r>
                  <a:rPr lang="en-CA" sz="700" b="1" u="none" strike="noStrike" dirty="0">
                    <a:effectLst/>
                    <a:ea typeface="Calibri" panose="020F0502020204030204" pitchFamily="34" charset="0"/>
                  </a:rPr>
                  <a:t>… </a:t>
                </a:r>
              </a:p>
              <a:p>
                <a:pPr marL="1714500" lvl="3" indent="-342900">
                  <a:lnSpc>
                    <a:spcPct val="115000"/>
                  </a:lnSpc>
                  <a:buFont typeface="+mj-lt"/>
                  <a:buAutoNum type="alphaUcPeriod"/>
                </a:pPr>
                <a:r>
                  <a:rPr lang="en-CA" sz="700" b="1" dirty="0">
                    <a:ea typeface="Calibri" panose="020F0502020204030204" pitchFamily="34" charset="0"/>
                  </a:rPr>
                  <a:t>Evolution of the immune dysregulation through time: TH2, Th22,TH17 in infant and as you get older TH1 also present not just Th2</a:t>
                </a:r>
              </a:p>
              <a:p>
                <a:pPr marL="1714500" lvl="3" indent="-342900">
                  <a:lnSpc>
                    <a:spcPct val="115000"/>
                  </a:lnSpc>
                  <a:buFont typeface="+mj-lt"/>
                  <a:buAutoNum type="alphaUcPeriod"/>
                </a:pPr>
                <a:r>
                  <a:rPr lang="en-CA" sz="700" b="1" dirty="0">
                    <a:ea typeface="Calibri" panose="020F0502020204030204" pitchFamily="34" charset="0"/>
                  </a:rPr>
                  <a:t>African American only Th2 and TH22, Asian more TH22,17</a:t>
                </a:r>
                <a:endParaRPr lang="en-CA" sz="700" b="1" u="none" strike="noStrike" dirty="0">
                  <a:effectLst/>
                  <a:ea typeface="Calibri" panose="020F0502020204030204" pitchFamily="34" charset="0"/>
                </a:endParaRPr>
              </a:p>
              <a:p>
                <a:pPr marL="800100" lvl="1" indent="-342900">
                  <a:lnSpc>
                    <a:spcPct val="115000"/>
                  </a:lnSpc>
                  <a:buFont typeface="+mj-lt"/>
                  <a:buAutoNum type="alphaUcPeriod"/>
                </a:pPr>
                <a:r>
                  <a:rPr lang="en-CA" sz="700" b="1" dirty="0">
                    <a:ea typeface="Calibri" panose="020F0502020204030204" pitchFamily="34" charset="0"/>
                  </a:rPr>
                  <a:t>Ige sensitization to SELF-proteins (worsen by itch/scratch cycle)</a:t>
                </a:r>
                <a:r>
                  <a:rPr lang="en-CA" sz="700" b="1" dirty="0">
                    <a:ea typeface="Calibri" panose="020F0502020204030204" pitchFamily="34" charset="0"/>
                    <a:sym typeface="Wingdings" pitchFamily="2" charset="2"/>
                  </a:rPr>
                  <a:t> autoimmune disease </a:t>
                </a:r>
              </a:p>
              <a:p>
                <a:pPr marL="342900" indent="-342900">
                  <a:lnSpc>
                    <a:spcPct val="115000"/>
                  </a:lnSpc>
                  <a:buFont typeface="+mj-lt"/>
                  <a:buAutoNum type="arabicPeriod"/>
                </a:pPr>
                <a:r>
                  <a:rPr lang="en-US" sz="700" b="1" i="1" dirty="0">
                    <a:ea typeface="Calibri" panose="020F0502020204030204" pitchFamily="34" charset="0"/>
                  </a:rPr>
                  <a:t>IL-13 is the main cytokine in AD</a:t>
                </a:r>
                <a:endParaRPr lang="en-CA" sz="700" b="1" dirty="0">
                  <a:ea typeface="Calibri" panose="020F0502020204030204" pitchFamily="34" charset="0"/>
                </a:endParaRPr>
              </a:p>
              <a:p>
                <a:pPr marL="971550" lvl="1" indent="-514350">
                  <a:buSzPct val="114999"/>
                  <a:buFont typeface="+mj-lt"/>
                  <a:buAutoNum type="alphaUcPeriod"/>
                </a:pPr>
                <a:r>
                  <a:rPr lang="en-CA" sz="700" i="1" dirty="0"/>
                  <a:t>Increase IL-31, inflammatory trafficking, mast cell activation, eosinophils recruitments, staph aureus colonization, ceramide and sphingomyelin content; decrease epidermal barrier proteins (FLG,LOR, IVL), keratinocyte differentiation; is pruritogenic</a:t>
                </a:r>
                <a:endParaRPr lang="en-CA" sz="700" b="0" i="1" dirty="0">
                  <a:effectLst/>
                </a:endParaRPr>
              </a:p>
              <a:p>
                <a:pPr marL="971550" lvl="1" indent="-514350">
                  <a:buSzPct val="114999"/>
                  <a:buFont typeface="+mj-lt"/>
                  <a:buAutoNum type="alphaUcPeriod"/>
                </a:pPr>
                <a:r>
                  <a:rPr lang="en-CA" sz="700" b="0" i="1" dirty="0">
                    <a:effectLst/>
                  </a:rPr>
                  <a:t>Dupilumab block IL-4</a:t>
                </a:r>
                <a14:m>
                  <m:oMath xmlns:m="http://schemas.openxmlformats.org/officeDocument/2006/math">
                    <m:r>
                      <a:rPr lang="en-CA" sz="700" b="0" i="1" smtClean="0">
                        <a:effectLst/>
                        <a:latin typeface="Cambria Math" panose="02040503050406030204" pitchFamily="18" charset="0"/>
                        <a:ea typeface="Cambria Math" panose="02040503050406030204" pitchFamily="18" charset="0"/>
                      </a:rPr>
                      <m:t>𝛼</m:t>
                    </m:r>
                  </m:oMath>
                </a14:m>
                <a:r>
                  <a:rPr lang="en-CA" sz="700" b="0" i="1" dirty="0">
                    <a:effectLst/>
                  </a:rPr>
                  <a:t> receptor, </a:t>
                </a:r>
                <a:r>
                  <a:rPr lang="en-CA" sz="700" i="1" dirty="0"/>
                  <a:t>preventing  IL-13 and Il-4 signaling </a:t>
                </a:r>
                <a:endParaRPr lang="en-CA" sz="700" b="0" i="1" dirty="0">
                  <a:effectLst/>
                </a:endParaRPr>
              </a:p>
              <a:p>
                <a:pPr marL="971550" lvl="1" indent="-514350">
                  <a:buSzPct val="114999"/>
                  <a:buFont typeface="+mj-lt"/>
                  <a:buAutoNum type="alphaUcPeriod"/>
                </a:pPr>
                <a:r>
                  <a:rPr lang="en-CA" sz="700" b="0" i="1" dirty="0">
                    <a:effectLst/>
                  </a:rPr>
                  <a:t>Tralokinumab interacts with IL-13 itself </a:t>
                </a:r>
              </a:p>
              <a:p>
                <a:pPr marL="342900" indent="-342900">
                  <a:lnSpc>
                    <a:spcPct val="115000"/>
                  </a:lnSpc>
                  <a:buFont typeface="+mj-lt"/>
                  <a:buAutoNum type="arabicPeriod"/>
                </a:pPr>
                <a:r>
                  <a:rPr lang="en-CA" sz="700" b="1" dirty="0"/>
                  <a:t>Jak 1,2,3, TYR2 are intracellular tyrosine kinase. They are important to many different cytokines and growth factors, leading to diverse roles, some welcome and physiological, some promoting AD</a:t>
                </a:r>
              </a:p>
              <a:p>
                <a:pPr marL="800100" lvl="1" indent="-342900">
                  <a:lnSpc>
                    <a:spcPct val="115000"/>
                  </a:lnSpc>
                  <a:buFont typeface="+mj-lt"/>
                  <a:buAutoNum type="arabicPeriod"/>
                </a:pPr>
                <a:r>
                  <a:rPr lang="en-CA" sz="700" b="1" dirty="0"/>
                  <a:t>Jak-2 is related to many physiological function such as lymphoid and myeloid differentiation, haematopoiesis, growth, anabolic metabolism, lipid metabolism, bone resorption</a:t>
                </a:r>
              </a:p>
              <a:p>
                <a:pPr marL="800100" lvl="1" indent="-342900">
                  <a:lnSpc>
                    <a:spcPct val="115000"/>
                  </a:lnSpc>
                  <a:buFont typeface="+mj-lt"/>
                  <a:buAutoNum type="arabicPeriod"/>
                </a:pPr>
                <a:r>
                  <a:rPr lang="en-US" sz="800" b="1" dirty="0"/>
                  <a:t>Jak inhibitors are small enough that they can be used topically </a:t>
                </a:r>
              </a:p>
              <a:p>
                <a:pPr marL="342900" indent="-342900">
                  <a:lnSpc>
                    <a:spcPct val="115000"/>
                  </a:lnSpc>
                  <a:buFont typeface="+mj-lt"/>
                  <a:buAutoNum type="arabicPeriod"/>
                </a:pPr>
                <a:r>
                  <a:rPr lang="en-US" sz="700" b="1" dirty="0"/>
                  <a:t>Soon: </a:t>
                </a:r>
                <a:r>
                  <a:rPr lang="en-US" sz="700" b="1" dirty="0" err="1"/>
                  <a:t>Amlitelimab</a:t>
                </a:r>
                <a:r>
                  <a:rPr lang="en-US" sz="700" b="1" dirty="0"/>
                  <a:t> the first in class targeted therapy acting “upstream” of the inflammatory cascade</a:t>
                </a:r>
              </a:p>
              <a:p>
                <a:pPr marL="800100" lvl="1" indent="-342900">
                  <a:lnSpc>
                    <a:spcPct val="115000"/>
                  </a:lnSpc>
                  <a:buFont typeface="+mj-lt"/>
                  <a:buAutoNum type="arabicPeriod"/>
                </a:pPr>
                <a:r>
                  <a:rPr lang="en-US" sz="700" b="1" dirty="0"/>
                  <a:t>By blocking OX40L, inhibit the contact between antigen presenting cell and the effector t-cell (phase 1)</a:t>
                </a:r>
              </a:p>
              <a:p>
                <a:pPr marL="800100" lvl="1" indent="-342900">
                  <a:lnSpc>
                    <a:spcPct val="115000"/>
                  </a:lnSpc>
                  <a:buFont typeface="+mj-lt"/>
                  <a:buAutoNum type="arabicPeriod"/>
                </a:pPr>
                <a:r>
                  <a:rPr lang="en-US" sz="700" b="1" dirty="0"/>
                  <a:t>Could stop inflammation at a very early stage .</a:t>
                </a:r>
              </a:p>
              <a:p>
                <a:pPr marL="800100" lvl="1" indent="-342900">
                  <a:lnSpc>
                    <a:spcPct val="115000"/>
                  </a:lnSpc>
                  <a:buFont typeface="+mj-lt"/>
                  <a:buAutoNum type="arabicPeriod"/>
                </a:pPr>
                <a:r>
                  <a:rPr lang="en-US" sz="700" b="1" dirty="0"/>
                  <a:t>Early treatments with new targeted treatment may stop</a:t>
                </a:r>
              </a:p>
              <a:p>
                <a:pPr marL="1257300" lvl="2" indent="-342900">
                  <a:lnSpc>
                    <a:spcPct val="115000"/>
                  </a:lnSpc>
                  <a:buFont typeface="+mj-lt"/>
                  <a:buAutoNum type="arabicPeriod"/>
                </a:pPr>
                <a:r>
                  <a:rPr lang="en-US" sz="700" b="1" dirty="0"/>
                  <a:t>Atopic march (AR, asthma, food allergy)</a:t>
                </a:r>
              </a:p>
              <a:p>
                <a:pPr marL="1257300" lvl="2" indent="-342900">
                  <a:lnSpc>
                    <a:spcPct val="115000"/>
                  </a:lnSpc>
                  <a:buFont typeface="+mj-lt"/>
                  <a:buAutoNum type="arabicPeriod"/>
                </a:pPr>
                <a:r>
                  <a:rPr lang="en-US" sz="700" b="1" dirty="0"/>
                  <a:t>Stop the progression of the disease (mild-severe)</a:t>
                </a:r>
              </a:p>
              <a:p>
                <a:pPr marL="1257300" lvl="2" indent="-342900">
                  <a:lnSpc>
                    <a:spcPct val="115000"/>
                  </a:lnSpc>
                  <a:buFont typeface="+mj-lt"/>
                  <a:buAutoNum type="arabicPeriod"/>
                </a:pPr>
                <a:r>
                  <a:rPr lang="en-US" sz="700" b="1" dirty="0"/>
                  <a:t>Prevent AD altogether in a genetically prone individual</a:t>
                </a:r>
              </a:p>
            </p:txBody>
          </p:sp>
        </mc:Choice>
        <mc:Fallback xmlns="">
          <p:sp>
            <p:nvSpPr>
              <p:cNvPr id="3" name="Content Placeholder 2">
                <a:extLst>
                  <a:ext uri="{FF2B5EF4-FFF2-40B4-BE49-F238E27FC236}">
                    <a16:creationId xmlns:a16="http://schemas.microsoft.com/office/drawing/2014/main" id="{9A302899-68EE-D246-A1C3-6030755AA48F}"/>
                  </a:ext>
                </a:extLst>
              </p:cNvPr>
              <p:cNvSpPr>
                <a:spLocks noGrp="1" noRot="1" noChangeAspect="1" noMove="1" noResize="1" noEditPoints="1" noAdjustHandles="1" noChangeArrowheads="1" noChangeShapeType="1" noTextEdit="1"/>
              </p:cNvSpPr>
              <p:nvPr>
                <p:ph idx="1"/>
              </p:nvPr>
            </p:nvSpPr>
            <p:spPr>
              <a:xfrm>
                <a:off x="628650" y="1825625"/>
                <a:ext cx="7886700" cy="4679950"/>
              </a:xfrm>
              <a:blipFill>
                <a:blip r:embed="rId3"/>
                <a:stretch>
                  <a:fillRect/>
                </a:stretch>
              </a:blipFill>
            </p:spPr>
            <p:txBody>
              <a:bodyPr/>
              <a:lstStyle/>
              <a:p>
                <a:r>
                  <a:rPr lang="fr-CA">
                    <a:noFill/>
                  </a:rPr>
                  <a:t> </a:t>
                </a:r>
              </a:p>
            </p:txBody>
          </p:sp>
        </mc:Fallback>
      </mc:AlternateContent>
    </p:spTree>
    <p:extLst>
      <p:ext uri="{BB962C8B-B14F-4D97-AF65-F5344CB8AC3E}">
        <p14:creationId xmlns:p14="http://schemas.microsoft.com/office/powerpoint/2010/main" val="382021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7BB9-B8B9-4FEB-8FF9-84909BF37DCA}"/>
              </a:ext>
            </a:extLst>
          </p:cNvPr>
          <p:cNvSpPr>
            <a:spLocks noGrp="1"/>
          </p:cNvSpPr>
          <p:nvPr>
            <p:ph type="title"/>
          </p:nvPr>
        </p:nvSpPr>
        <p:spPr/>
        <p:txBody>
          <a:bodyPr>
            <a:normAutofit/>
          </a:bodyPr>
          <a:lstStyle/>
          <a:p>
            <a:r>
              <a:rPr lang="en-CA" dirty="0"/>
              <a:t>Welcome – Virtual Housekeeping</a:t>
            </a:r>
          </a:p>
        </p:txBody>
      </p:sp>
      <p:sp>
        <p:nvSpPr>
          <p:cNvPr id="3" name="Content Placeholder 2">
            <a:extLst>
              <a:ext uri="{FF2B5EF4-FFF2-40B4-BE49-F238E27FC236}">
                <a16:creationId xmlns:a16="http://schemas.microsoft.com/office/drawing/2014/main" id="{95397B66-4B8C-49BA-A0C8-06714B58B44A}"/>
              </a:ext>
            </a:extLst>
          </p:cNvPr>
          <p:cNvSpPr>
            <a:spLocks noGrp="1"/>
          </p:cNvSpPr>
          <p:nvPr>
            <p:ph idx="1"/>
          </p:nvPr>
        </p:nvSpPr>
        <p:spPr>
          <a:xfrm>
            <a:off x="408731" y="1976095"/>
            <a:ext cx="8515350" cy="3788097"/>
          </a:xfrm>
        </p:spPr>
        <p:txBody>
          <a:bodyPr>
            <a:normAutofit/>
          </a:bodyPr>
          <a:lstStyle/>
          <a:p>
            <a:pPr>
              <a:lnSpc>
                <a:spcPct val="150000"/>
              </a:lnSpc>
              <a:spcBef>
                <a:spcPts val="0"/>
              </a:spcBef>
            </a:pPr>
            <a:r>
              <a:rPr lang="en-CA" sz="2000" dirty="0">
                <a:solidFill>
                  <a:schemeClr val="tx1"/>
                </a:solidFill>
              </a:rPr>
              <a:t>Please have cameras on to support discussion.</a:t>
            </a:r>
          </a:p>
          <a:p>
            <a:pPr>
              <a:lnSpc>
                <a:spcPct val="150000"/>
              </a:lnSpc>
              <a:spcBef>
                <a:spcPts val="0"/>
              </a:spcBef>
            </a:pPr>
            <a:endParaRPr lang="en-CA" sz="2000" dirty="0">
              <a:solidFill>
                <a:schemeClr val="tx1"/>
              </a:solidFill>
            </a:endParaRPr>
          </a:p>
          <a:p>
            <a:pPr>
              <a:lnSpc>
                <a:spcPct val="150000"/>
              </a:lnSpc>
              <a:spcBef>
                <a:spcPts val="0"/>
              </a:spcBef>
            </a:pPr>
            <a:r>
              <a:rPr lang="en-US" sz="2000" dirty="0">
                <a:solidFill>
                  <a:schemeClr val="tx1"/>
                </a:solidFill>
              </a:rPr>
              <a:t>The meeting is 3 hours with a scheduled 15-min break.</a:t>
            </a:r>
          </a:p>
          <a:p>
            <a:pPr marL="0" indent="0">
              <a:lnSpc>
                <a:spcPct val="150000"/>
              </a:lnSpc>
              <a:spcBef>
                <a:spcPts val="0"/>
              </a:spcBef>
              <a:buNone/>
            </a:pPr>
            <a:endParaRPr lang="en-US" sz="2000" dirty="0">
              <a:solidFill>
                <a:schemeClr val="tx1"/>
              </a:solidFill>
            </a:endParaRPr>
          </a:p>
          <a:p>
            <a:pPr>
              <a:lnSpc>
                <a:spcPct val="150000"/>
              </a:lnSpc>
              <a:spcBef>
                <a:spcPts val="0"/>
              </a:spcBef>
            </a:pPr>
            <a:r>
              <a:rPr lang="en-US" sz="2000" dirty="0">
                <a:solidFill>
                  <a:schemeClr val="tx1"/>
                </a:solidFill>
              </a:rPr>
              <a:t>Please use the chat function to capture a question or make a point that we can address during the Q&amp;A.</a:t>
            </a:r>
          </a:p>
          <a:p>
            <a:pPr>
              <a:lnSpc>
                <a:spcPct val="150000"/>
              </a:lnSpc>
              <a:spcBef>
                <a:spcPts val="0"/>
              </a:spcBef>
            </a:pPr>
            <a:endParaRPr lang="en-US" sz="2000" dirty="0">
              <a:solidFill>
                <a:schemeClr val="tx1"/>
              </a:solidFill>
            </a:endParaRPr>
          </a:p>
          <a:p>
            <a:pPr>
              <a:lnSpc>
                <a:spcPct val="150000"/>
              </a:lnSpc>
              <a:spcBef>
                <a:spcPts val="0"/>
              </a:spcBef>
            </a:pPr>
            <a:r>
              <a:rPr lang="en-US" sz="2000" dirty="0">
                <a:solidFill>
                  <a:schemeClr val="tx1"/>
                </a:solidFill>
              </a:rPr>
              <a:t>The meeting is being recorded.</a:t>
            </a:r>
          </a:p>
        </p:txBody>
      </p:sp>
      <p:sp>
        <p:nvSpPr>
          <p:cNvPr id="5" name="Slide Number Placeholder 4">
            <a:extLst>
              <a:ext uri="{FF2B5EF4-FFF2-40B4-BE49-F238E27FC236}">
                <a16:creationId xmlns:a16="http://schemas.microsoft.com/office/drawing/2014/main" id="{BFFDD7BD-0997-40BE-A645-3CC75283174C}"/>
              </a:ext>
            </a:extLst>
          </p:cNvPr>
          <p:cNvSpPr>
            <a:spLocks noGrp="1"/>
          </p:cNvSpPr>
          <p:nvPr>
            <p:ph type="sldNum" sz="quarter" idx="12"/>
          </p:nvPr>
        </p:nvSpPr>
        <p:spPr/>
        <p:txBody>
          <a:bodyPr/>
          <a:lstStyle/>
          <a:p>
            <a:fld id="{7FFEB7F6-0CCC-457C-B9EE-74F324E8EF47}" type="slidenum">
              <a:rPr lang="en-CA" smtClean="0"/>
              <a:t>2</a:t>
            </a:fld>
            <a:endParaRPr lang="en-CA"/>
          </a:p>
        </p:txBody>
      </p:sp>
    </p:spTree>
    <p:extLst>
      <p:ext uri="{BB962C8B-B14F-4D97-AF65-F5344CB8AC3E}">
        <p14:creationId xmlns:p14="http://schemas.microsoft.com/office/powerpoint/2010/main" val="291725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527411"/>
            <a:ext cx="7886700" cy="886441"/>
          </a:xfrm>
        </p:spPr>
        <p:txBody>
          <a:bodyPr>
            <a:noAutofit/>
          </a:bodyPr>
          <a:lstStyle/>
          <a:p>
            <a:r>
              <a:rPr lang="en-US" dirty="0">
                <a:solidFill>
                  <a:schemeClr val="tx1">
                    <a:lumMod val="95000"/>
                    <a:lumOff val="5000"/>
                  </a:schemeClr>
                </a:solidFill>
                <a:latin typeface="Arial Black"/>
              </a:rPr>
              <a:t>Key points for: </a:t>
            </a:r>
            <a:r>
              <a:rPr lang="en-US" dirty="0">
                <a:latin typeface="Arial Black"/>
              </a:rPr>
              <a:t>General Practitioners</a:t>
            </a:r>
            <a:r>
              <a:rPr lang="en-US" dirty="0">
                <a:solidFill>
                  <a:schemeClr val="tx1">
                    <a:lumMod val="95000"/>
                    <a:lumOff val="5000"/>
                  </a:schemeClr>
                </a:solidFill>
                <a:latin typeface="Arial Black"/>
              </a:rPr>
              <a:t> </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5"/>
            <a:ext cx="8241631" cy="4944545"/>
          </a:xfrm>
        </p:spPr>
        <p:txBody>
          <a:bodyPr vert="horz" lIns="91440" tIns="45720" rIns="91440" bIns="45720" rtlCol="0" anchor="t">
            <a:normAutofit fontScale="62500" lnSpcReduction="20000"/>
          </a:bodyPr>
          <a:lstStyle/>
          <a:p>
            <a:pPr marL="342900" indent="-342900">
              <a:lnSpc>
                <a:spcPct val="115000"/>
              </a:lnSpc>
              <a:buFont typeface="+mj-lt"/>
              <a:buAutoNum type="arabicPeriod"/>
            </a:pPr>
            <a:r>
              <a:rPr lang="en-CA" sz="1900" b="1" i="1" dirty="0">
                <a:ea typeface="Calibri" panose="020F0502020204030204" pitchFamily="34" charset="0"/>
              </a:rPr>
              <a:t> Atopic dermatitis is a genetic disease where </a:t>
            </a:r>
          </a:p>
          <a:p>
            <a:pPr marL="800100" lvl="1" indent="-342900">
              <a:lnSpc>
                <a:spcPct val="115000"/>
              </a:lnSpc>
              <a:buFont typeface="+mj-lt"/>
              <a:buAutoNum type="arabicPeriod"/>
            </a:pPr>
            <a:r>
              <a:rPr lang="en-CA" sz="1900" b="1" i="1" dirty="0">
                <a:ea typeface="Calibri" panose="020F0502020204030204" pitchFamily="34" charset="0"/>
              </a:rPr>
              <a:t>Skin barrier defect : let irritants, allergens and pathogens </a:t>
            </a:r>
          </a:p>
          <a:p>
            <a:pPr marL="1257300" lvl="2" indent="-342900">
              <a:lnSpc>
                <a:spcPct val="115000"/>
              </a:lnSpc>
              <a:buFont typeface="+mj-lt"/>
              <a:buAutoNum type="arabicPeriod"/>
            </a:pPr>
            <a:r>
              <a:rPr lang="en-CA" sz="1900" b="1" i="1" dirty="0">
                <a:ea typeface="Calibri" panose="020F0502020204030204" pitchFamily="34" charset="0"/>
              </a:rPr>
              <a:t>Increase water loss</a:t>
            </a:r>
          </a:p>
          <a:p>
            <a:pPr marL="800100" lvl="1" indent="-342900">
              <a:lnSpc>
                <a:spcPct val="115000"/>
              </a:lnSpc>
              <a:buFont typeface="+mj-lt"/>
              <a:buAutoNum type="arabicPeriod"/>
            </a:pPr>
            <a:r>
              <a:rPr lang="en-CA" sz="1900" b="1" i="1" dirty="0">
                <a:ea typeface="Calibri" panose="020F0502020204030204" pitchFamily="34" charset="0"/>
              </a:rPr>
              <a:t>Immune dysregulation : chronic inflammation</a:t>
            </a:r>
          </a:p>
          <a:p>
            <a:pPr marL="800100" lvl="1" indent="-342900">
              <a:lnSpc>
                <a:spcPct val="115000"/>
              </a:lnSpc>
              <a:buFont typeface="+mj-lt"/>
              <a:buAutoNum type="arabicPeriod"/>
            </a:pPr>
            <a:r>
              <a:rPr lang="en-CA" sz="1900" b="1" i="1" dirty="0">
                <a:ea typeface="Calibri" panose="020F0502020204030204" pitchFamily="34" charset="0"/>
              </a:rPr>
              <a:t>Abnormal microbiome : increased staphylococcus aureus</a:t>
            </a:r>
          </a:p>
          <a:p>
            <a:pPr marL="800100" lvl="1" indent="-342900">
              <a:lnSpc>
                <a:spcPct val="115000"/>
              </a:lnSpc>
              <a:buFont typeface="+mj-lt"/>
              <a:buAutoNum type="arabicPeriod"/>
            </a:pPr>
            <a:endParaRPr lang="en-CA" sz="1900" b="1" i="1" dirty="0">
              <a:ea typeface="Calibri" panose="020F0502020204030204" pitchFamily="34" charset="0"/>
            </a:endParaRPr>
          </a:p>
          <a:p>
            <a:pPr marL="342900" indent="-342900">
              <a:lnSpc>
                <a:spcPct val="115000"/>
              </a:lnSpc>
              <a:buFont typeface="+mj-lt"/>
              <a:buAutoNum type="arabicPeriod"/>
            </a:pPr>
            <a:r>
              <a:rPr lang="en-CA" sz="1900" b="1" i="1" dirty="0">
                <a:ea typeface="Calibri" panose="020F0502020204030204" pitchFamily="34" charset="0"/>
              </a:rPr>
              <a:t>Atopic dermatitis is a T-helper cell -2  (TH2) mediated disease</a:t>
            </a:r>
          </a:p>
          <a:p>
            <a:pPr marL="800100" lvl="1" indent="-342900">
              <a:lnSpc>
                <a:spcPct val="115000"/>
              </a:lnSpc>
              <a:buFont typeface="+mj-lt"/>
              <a:buAutoNum type="alphaUcPeriod"/>
            </a:pPr>
            <a:r>
              <a:rPr lang="en-CA" sz="1900" b="1" dirty="0">
                <a:ea typeface="Calibri" panose="020F0502020204030204" pitchFamily="34" charset="0"/>
              </a:rPr>
              <a:t>The key role cytokine is interleukin-13 which is mainly produced in the skin</a:t>
            </a:r>
            <a:endParaRPr lang="en-CA" sz="1900" b="1" u="none" strike="noStrike" dirty="0">
              <a:effectLst/>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Atopic dermatitis has different phenotypes that correlate with different cytokines profiles / genetic mutations </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dirty="0" err="1">
                <a:ea typeface="Calibri" panose="020F0502020204030204" pitchFamily="34" charset="0"/>
              </a:rPr>
              <a:t>A</a:t>
            </a:r>
            <a:r>
              <a:rPr lang="en-CA" sz="1900" b="1" u="none" strike="noStrike" dirty="0" err="1">
                <a:effectLst/>
                <a:ea typeface="Calibri" panose="020F0502020204030204" pitchFamily="34" charset="0"/>
              </a:rPr>
              <a:t>froamerican</a:t>
            </a:r>
            <a:r>
              <a:rPr lang="en-CA" sz="1900" b="1" u="none" strike="noStrike" dirty="0">
                <a:effectLst/>
                <a:ea typeface="Calibri" panose="020F0502020204030204" pitchFamily="34" charset="0"/>
              </a:rPr>
              <a:t> vs Asian vs </a:t>
            </a:r>
            <a:r>
              <a:rPr lang="en-CA" sz="1900" b="1" dirty="0">
                <a:ea typeface="Calibri" panose="020F0502020204030204" pitchFamily="34" charset="0"/>
              </a:rPr>
              <a:t>C</a:t>
            </a:r>
            <a:r>
              <a:rPr lang="en-CA" sz="1900" b="1" u="none" strike="noStrike" dirty="0">
                <a:effectLst/>
                <a:ea typeface="Calibri" panose="020F0502020204030204" pitchFamily="34" charset="0"/>
              </a:rPr>
              <a:t>aucasian</a:t>
            </a:r>
          </a:p>
          <a:p>
            <a:pPr marL="800100" lvl="1" indent="-342900">
              <a:lnSpc>
                <a:spcPct val="115000"/>
              </a:lnSpc>
              <a:buFont typeface="+mj-lt"/>
              <a:buAutoNum type="alphaUcPeriod"/>
            </a:pPr>
            <a:r>
              <a:rPr lang="en-CA" sz="1900" b="1" dirty="0">
                <a:ea typeface="Calibri" panose="020F0502020204030204" pitchFamily="34" charset="0"/>
              </a:rPr>
              <a:t>Severity of the disease </a:t>
            </a:r>
          </a:p>
          <a:p>
            <a:pPr marL="1257300" lvl="2" indent="-342900">
              <a:lnSpc>
                <a:spcPct val="115000"/>
              </a:lnSpc>
              <a:buFont typeface="+mj-lt"/>
              <a:buAutoNum type="alphaUcPeriod"/>
            </a:pPr>
            <a:r>
              <a:rPr lang="en-CA" sz="1900" b="1" u="none" strike="noStrike" dirty="0">
                <a:effectLst/>
                <a:ea typeface="Calibri" panose="020F0502020204030204" pitchFamily="34" charset="0"/>
              </a:rPr>
              <a:t>Risk for Herpes Simplex Virus  </a:t>
            </a:r>
            <a:r>
              <a:rPr lang="en-CA" sz="1900" b="1" dirty="0">
                <a:ea typeface="Calibri" panose="020F0502020204030204" pitchFamily="34" charset="0"/>
              </a:rPr>
              <a:t>infection</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dirty="0">
                <a:ea typeface="Calibri" panose="020F0502020204030204" pitchFamily="34" charset="0"/>
              </a:rPr>
              <a:t>Onset of the disease</a:t>
            </a:r>
          </a:p>
          <a:p>
            <a:pPr marL="800100" lvl="1" indent="-342900">
              <a:lnSpc>
                <a:spcPct val="115000"/>
              </a:lnSpc>
              <a:buFont typeface="+mj-lt"/>
              <a:buAutoNum type="alphaUcPeriod"/>
            </a:pPr>
            <a:r>
              <a:rPr lang="en-CA" sz="1900" b="1" u="none" strike="noStrike" dirty="0">
                <a:effectLst/>
                <a:ea typeface="Calibri" panose="020F0502020204030204" pitchFamily="34" charset="0"/>
              </a:rPr>
              <a:t>Response to specific treatments</a:t>
            </a:r>
          </a:p>
          <a:p>
            <a:pPr marL="342900" lvl="0" indent="-342900">
              <a:lnSpc>
                <a:spcPct val="115000"/>
              </a:lnSpc>
              <a:buFont typeface="+mj-lt"/>
              <a:buAutoNum type="arabicPeriod"/>
            </a:pPr>
            <a:r>
              <a:rPr lang="en-CA" sz="1900" b="1" dirty="0">
                <a:ea typeface="Calibri" panose="020F0502020204030204" pitchFamily="34" charset="0"/>
              </a:rPr>
              <a:t>Atopic march </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dirty="0"/>
              <a:t>A subset of patients with AD might subsequently develop food allergy, asthma, allergic rhinitis and /or eosinophilic oesophagitis later in life. </a:t>
            </a:r>
          </a:p>
          <a:p>
            <a:pPr marL="800100" lvl="1" indent="-342900">
              <a:lnSpc>
                <a:spcPct val="115000"/>
              </a:lnSpc>
              <a:buFont typeface="+mj-lt"/>
              <a:buAutoNum type="alphaUcPeriod"/>
            </a:pPr>
            <a:r>
              <a:rPr lang="en-CA" sz="1900" b="1" dirty="0"/>
              <a:t>With early intervention from biologics and new medications, we might “change or stop” the course of this atopic march and prevent further medical conditions</a:t>
            </a:r>
          </a:p>
        </p:txBody>
      </p:sp>
    </p:spTree>
    <p:extLst>
      <p:ext uri="{BB962C8B-B14F-4D97-AF65-F5344CB8AC3E}">
        <p14:creationId xmlns:p14="http://schemas.microsoft.com/office/powerpoint/2010/main" val="194909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Adult-Adolescent Patients</a:t>
            </a:r>
          </a:p>
        </p:txBody>
      </p:sp>
      <p:sp>
        <p:nvSpPr>
          <p:cNvPr id="10" name="Content Placeholder 9">
            <a:extLst>
              <a:ext uri="{FF2B5EF4-FFF2-40B4-BE49-F238E27FC236}">
                <a16:creationId xmlns:a16="http://schemas.microsoft.com/office/drawing/2014/main" id="{47551A9D-64FA-D5AD-CE42-F718686B3630}"/>
              </a:ext>
            </a:extLst>
          </p:cNvPr>
          <p:cNvSpPr>
            <a:spLocks noGrp="1"/>
          </p:cNvSpPr>
          <p:nvPr>
            <p:ph idx="1"/>
          </p:nvPr>
        </p:nvSpPr>
        <p:spPr>
          <a:xfrm>
            <a:off x="628650" y="1825625"/>
            <a:ext cx="7886700" cy="4800462"/>
          </a:xfrm>
        </p:spPr>
        <p:txBody>
          <a:bodyPr>
            <a:normAutofit fontScale="62500" lnSpcReduction="20000"/>
          </a:bodyPr>
          <a:lstStyle/>
          <a:p>
            <a:pPr marL="342900" indent="-342900">
              <a:lnSpc>
                <a:spcPct val="115000"/>
              </a:lnSpc>
              <a:buFont typeface="+mj-lt"/>
              <a:buAutoNum type="arabicPeriod"/>
            </a:pPr>
            <a:r>
              <a:rPr lang="en-CA" sz="1900" b="1" i="1" dirty="0">
                <a:ea typeface="Calibri" panose="020F0502020204030204" pitchFamily="34" charset="0"/>
              </a:rPr>
              <a:t> Atopic dermatitis is not caused by a single “allergy”. There is not 1 cause for this disease. </a:t>
            </a:r>
          </a:p>
          <a:p>
            <a:pPr marL="800100" lvl="1" indent="-342900">
              <a:lnSpc>
                <a:spcPct val="115000"/>
              </a:lnSpc>
              <a:buFont typeface="+mj-lt"/>
              <a:buAutoNum type="alphaUcPeriod"/>
            </a:pPr>
            <a:r>
              <a:rPr lang="en-CA" sz="1900" b="1" u="none" strike="noStrike" dirty="0">
                <a:effectLst/>
                <a:ea typeface="Calibri" panose="020F0502020204030204" pitchFamily="34" charset="0"/>
              </a:rPr>
              <a:t>It’s a predisposition that comes from complex genetic background</a:t>
            </a:r>
          </a:p>
          <a:p>
            <a:pPr marL="800100" lvl="1" indent="-342900">
              <a:lnSpc>
                <a:spcPct val="115000"/>
              </a:lnSpc>
              <a:buFont typeface="+mj-lt"/>
              <a:buAutoNum type="alphaUcPeriod"/>
            </a:pPr>
            <a:r>
              <a:rPr lang="en-CA" sz="1900" b="1" u="none" strike="noStrike" dirty="0">
                <a:effectLst/>
                <a:ea typeface="Calibri" panose="020F0502020204030204" pitchFamily="34" charset="0"/>
              </a:rPr>
              <a:t>It is not 1 gene that is passed on from 1 parent to a child, but a combination of dozen of genes.</a:t>
            </a:r>
          </a:p>
          <a:p>
            <a:pPr marL="800100" lvl="1" indent="-342900">
              <a:lnSpc>
                <a:spcPct val="115000"/>
              </a:lnSpc>
              <a:buFont typeface="+mj-lt"/>
              <a:buAutoNum type="alphaUcPeriod"/>
            </a:pPr>
            <a:r>
              <a:rPr lang="en-CA" sz="1900" b="1" u="none" strike="noStrike" dirty="0">
                <a:effectLst/>
                <a:ea typeface="Calibri" panose="020F0502020204030204" pitchFamily="34" charset="0"/>
              </a:rPr>
              <a:t>Most common inflammatory skin condition </a:t>
            </a:r>
          </a:p>
          <a:p>
            <a:pPr marL="342900" indent="-342900">
              <a:lnSpc>
                <a:spcPct val="115000"/>
              </a:lnSpc>
              <a:buFont typeface="+mj-lt"/>
              <a:buAutoNum type="arabicPeriod"/>
            </a:pPr>
            <a:r>
              <a:rPr lang="en-CA" sz="1900" b="1" dirty="0">
                <a:ea typeface="Calibri" panose="020F0502020204030204" pitchFamily="34" charset="0"/>
              </a:rPr>
              <a:t>It’s a disease where:</a:t>
            </a:r>
          </a:p>
          <a:p>
            <a:pPr marL="800100" lvl="1" indent="-342900">
              <a:lnSpc>
                <a:spcPct val="115000"/>
              </a:lnSpc>
              <a:buFont typeface="+mj-lt"/>
              <a:buAutoNum type="alphaUcPeriod"/>
            </a:pPr>
            <a:r>
              <a:rPr lang="en-CA" sz="1900" b="1" u="none" strike="noStrike" dirty="0">
                <a:effectLst/>
                <a:ea typeface="Calibri" panose="020F0502020204030204" pitchFamily="34" charset="0"/>
              </a:rPr>
              <a:t>Skin barrier is not as effective</a:t>
            </a:r>
          </a:p>
          <a:p>
            <a:pPr marL="1257300" lvl="2" indent="-342900">
              <a:lnSpc>
                <a:spcPct val="115000"/>
              </a:lnSpc>
              <a:buFont typeface="+mj-lt"/>
              <a:buAutoNum type="alphaUcPeriod"/>
            </a:pPr>
            <a:r>
              <a:rPr lang="en-CA" sz="1900" b="1" u="none" strike="noStrike" dirty="0">
                <a:effectLst/>
                <a:ea typeface="Calibri" panose="020F0502020204030204" pitchFamily="34" charset="0"/>
              </a:rPr>
              <a:t>Letting microbes, irritants and allergens come in</a:t>
            </a:r>
          </a:p>
          <a:p>
            <a:pPr marL="1257300" lvl="2" indent="-342900">
              <a:lnSpc>
                <a:spcPct val="115000"/>
              </a:lnSpc>
              <a:buFont typeface="+mj-lt"/>
              <a:buAutoNum type="alphaUcPeriod"/>
            </a:pPr>
            <a:r>
              <a:rPr lang="en-CA" sz="1900" b="1" dirty="0">
                <a:ea typeface="Calibri" panose="020F0502020204030204" pitchFamily="34" charset="0"/>
              </a:rPr>
              <a:t>Letting water out</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dirty="0">
                <a:ea typeface="Calibri" panose="020F0502020204030204" pitchFamily="34" charset="0"/>
              </a:rPr>
              <a:t>Inflammation made by your own body and skin is not well regulated, the body is attacking the skin, further damaging the barrier and making the skin red and itchy. </a:t>
            </a:r>
          </a:p>
          <a:p>
            <a:pPr marL="342900" indent="-342900">
              <a:lnSpc>
                <a:spcPct val="115000"/>
              </a:lnSpc>
              <a:buFont typeface="+mj-lt"/>
              <a:buAutoNum type="arabicPeriod"/>
            </a:pPr>
            <a:r>
              <a:rPr lang="en-CA" sz="1900" b="1" dirty="0">
                <a:ea typeface="Calibri" panose="020F0502020204030204" pitchFamily="34" charset="0"/>
              </a:rPr>
              <a:t>Environmental factors can make it worse</a:t>
            </a:r>
          </a:p>
          <a:p>
            <a:pPr marL="800100" lvl="1" indent="-342900">
              <a:lnSpc>
                <a:spcPct val="115000"/>
              </a:lnSpc>
              <a:buFont typeface="+mj-lt"/>
              <a:buAutoNum type="arabicPeriod"/>
            </a:pPr>
            <a:r>
              <a:rPr lang="en-CA" sz="1900" b="1" dirty="0">
                <a:ea typeface="Calibri" panose="020F0502020204030204" pitchFamily="34" charset="0"/>
              </a:rPr>
              <a:t>Some can develop allergies that can worsen their AD</a:t>
            </a:r>
          </a:p>
          <a:p>
            <a:pPr marL="800100" lvl="1" indent="-342900">
              <a:lnSpc>
                <a:spcPct val="115000"/>
              </a:lnSpc>
              <a:buFont typeface="+mj-lt"/>
              <a:buAutoNum type="arabicPeriod"/>
            </a:pPr>
            <a:r>
              <a:rPr lang="en-CA" sz="1900" b="1" dirty="0">
                <a:ea typeface="Calibri" panose="020F0502020204030204" pitchFamily="34" charset="0"/>
              </a:rPr>
              <a:t>Irritants will damage the skin barrier, making AD worse</a:t>
            </a:r>
            <a:endParaRPr lang="en-CA" sz="1900" b="1" u="none" strike="noStrike" dirty="0">
              <a:effectLst/>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 Don’t discourage ! </a:t>
            </a:r>
          </a:p>
          <a:p>
            <a:pPr marL="800100" lvl="1" indent="-342900">
              <a:lnSpc>
                <a:spcPct val="115000"/>
              </a:lnSpc>
              <a:buFont typeface="+mj-lt"/>
              <a:buAutoNum type="alphaUcPeriod"/>
            </a:pPr>
            <a:r>
              <a:rPr lang="en-CA" sz="1900" b="1" dirty="0"/>
              <a:t> 72 compagnies currently working on treatments for atopic dermatitis</a:t>
            </a:r>
          </a:p>
          <a:p>
            <a:pPr marL="800100" lvl="1" indent="-342900">
              <a:lnSpc>
                <a:spcPct val="115000"/>
              </a:lnSpc>
              <a:buFont typeface="+mj-lt"/>
              <a:buAutoNum type="alphaUcPeriod"/>
            </a:pPr>
            <a:r>
              <a:rPr lang="en-CA" sz="1900" b="1" dirty="0"/>
              <a:t>Jak inhibitor are a class of medication. They have a larger number of targets and therefore might have more potential side effects. </a:t>
            </a:r>
          </a:p>
          <a:p>
            <a:pPr marL="1257300" lvl="2" indent="-342900">
              <a:lnSpc>
                <a:spcPct val="115000"/>
              </a:lnSpc>
              <a:buFont typeface="+mj-lt"/>
              <a:buAutoNum type="alphaUcPeriod"/>
            </a:pPr>
            <a:r>
              <a:rPr lang="en-CA" sz="1900" b="1" dirty="0"/>
              <a:t>Can be taken by pill or in the near future applied on the skin</a:t>
            </a:r>
          </a:p>
          <a:p>
            <a:pPr marL="800100" lvl="1" indent="-342900">
              <a:lnSpc>
                <a:spcPct val="115000"/>
              </a:lnSpc>
              <a:buFont typeface="+mj-lt"/>
              <a:buAutoNum type="alphaUcPeriod"/>
            </a:pPr>
            <a:r>
              <a:rPr lang="en-CA" sz="1900" b="1" dirty="0"/>
              <a:t>Biologics are a class of medication. The target of biologics is more focused. </a:t>
            </a:r>
            <a:endParaRPr lang="en-US" dirty="0"/>
          </a:p>
          <a:p>
            <a:endParaRPr lang="en-US" dirty="0"/>
          </a:p>
        </p:txBody>
      </p:sp>
      <p:sp>
        <p:nvSpPr>
          <p:cNvPr id="11" name="Content Placeholder 2">
            <a:extLst>
              <a:ext uri="{FF2B5EF4-FFF2-40B4-BE49-F238E27FC236}">
                <a16:creationId xmlns:a16="http://schemas.microsoft.com/office/drawing/2014/main" id="{37B96B75-1B67-541F-ACD8-4252650DF74D}"/>
              </a:ext>
            </a:extLst>
          </p:cNvPr>
          <p:cNvSpPr txBox="1">
            <a:spLocks/>
          </p:cNvSpPr>
          <p:nvPr/>
        </p:nvSpPr>
        <p:spPr>
          <a:xfrm>
            <a:off x="628650" y="1825625"/>
            <a:ext cx="8241631" cy="4944545"/>
          </a:xfrm>
          <a:prstGeom prst="rect">
            <a:avLst/>
          </a:prstGeom>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ED1A2F"/>
              </a:buClr>
              <a:buSzPct val="114999"/>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9433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rPr>
              <a:t>What </a:t>
            </a:r>
            <a:r>
              <a:rPr lang="en-US">
                <a:solidFill>
                  <a:schemeClr val="tx1">
                    <a:lumMod val="95000"/>
                    <a:lumOff val="5000"/>
                  </a:schemeClr>
                </a:solidFill>
              </a:rPr>
              <a:t>added</a:t>
            </a:r>
            <a:r>
              <a:rPr lang="en-US" dirty="0">
                <a:solidFill>
                  <a:schemeClr val="tx1">
                    <a:lumMod val="95000"/>
                    <a:lumOff val="5000"/>
                  </a:schemeClr>
                </a:solidFill>
              </a:rPr>
              <a:t> information </a:t>
            </a:r>
            <a:r>
              <a:rPr lang="en-US">
                <a:solidFill>
                  <a:schemeClr val="tx1">
                    <a:lumMod val="95000"/>
                    <a:lumOff val="5000"/>
                  </a:schemeClr>
                </a:solidFill>
              </a:rPr>
              <a:t>is needed for…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621472"/>
            <a:ext cx="7886700" cy="3615056"/>
          </a:xfrm>
        </p:spPr>
        <p:txBody>
          <a:bodyPr>
            <a:noAutofit/>
          </a:bodyPr>
          <a:lstStyle/>
          <a:p>
            <a:pPr marL="514350" indent="-514350">
              <a:buFont typeface="+mj-lt"/>
              <a:buAutoNum type="arabicPeriod"/>
            </a:pPr>
            <a:r>
              <a:rPr lang="en-US" b="1" dirty="0"/>
              <a:t>Dermatology Trainees (e.g. for a fellowship curriculum)</a:t>
            </a:r>
            <a:endParaRPr lang="en-US" sz="1400" b="1" dirty="0"/>
          </a:p>
          <a:p>
            <a:pPr marL="971550" lvl="1" indent="-514350">
              <a:buFont typeface="+mj-lt"/>
              <a:buAutoNum type="alphaUcPeriod"/>
            </a:pPr>
            <a:r>
              <a:rPr lang="en-US" sz="1400" b="1" dirty="0"/>
              <a:t>More details on different types of receptors and where they are found</a:t>
            </a:r>
          </a:p>
          <a:p>
            <a:pPr marL="1428750" lvl="2" indent="-514350">
              <a:buFont typeface="+mj-lt"/>
              <a:buAutoNum type="alphaUcPeriod"/>
            </a:pPr>
            <a:r>
              <a:rPr lang="en-US" sz="1400" b="1" dirty="0"/>
              <a:t>Type 1 vs type 2  IL-4 et IL-13 receptors</a:t>
            </a:r>
          </a:p>
          <a:p>
            <a:pPr marL="971550" lvl="1" indent="-514350">
              <a:buFont typeface="+mj-lt"/>
              <a:buAutoNum type="alphaUcPeriod"/>
            </a:pPr>
            <a:r>
              <a:rPr lang="en-US" sz="1400" b="1" dirty="0"/>
              <a:t>JAK receptors role</a:t>
            </a:r>
          </a:p>
          <a:p>
            <a:pPr marL="971550" lvl="1" indent="-514350">
              <a:buFont typeface="+mj-lt"/>
              <a:buAutoNum type="alphaUcPeriod"/>
            </a:pPr>
            <a:r>
              <a:rPr lang="en-US" sz="1400" b="1" dirty="0"/>
              <a:t>Understanding the mechanisms upstream and the role of the innate system</a:t>
            </a:r>
          </a:p>
          <a:p>
            <a:pPr marL="971550" lvl="1" indent="-514350">
              <a:buFont typeface="+mj-lt"/>
              <a:buAutoNum type="alphaUcPeriod"/>
            </a:pPr>
            <a:r>
              <a:rPr lang="en-US" sz="1400" b="1" dirty="0"/>
              <a:t>Major mutations </a:t>
            </a:r>
          </a:p>
          <a:p>
            <a:pPr marL="514350" indent="-514350">
              <a:buFont typeface="+mj-lt"/>
              <a:buAutoNum type="arabicPeriod"/>
            </a:pPr>
            <a:r>
              <a:rPr lang="en-US" b="1" dirty="0"/>
              <a:t>General practitioners (e.g. For an accredited course)</a:t>
            </a:r>
          </a:p>
          <a:p>
            <a:pPr marL="971550" lvl="1" indent="-514350">
              <a:buFont typeface="+mj-lt"/>
              <a:buAutoNum type="alphaUcPeriod"/>
            </a:pPr>
            <a:r>
              <a:rPr lang="en-US" sz="1400" b="1" dirty="0"/>
              <a:t>More clinical details on the different phenotypes from different ethnic background (ex: Asian nummular, black prurigo </a:t>
            </a:r>
            <a:r>
              <a:rPr lang="en-US" sz="1400" b="1" dirty="0" err="1"/>
              <a:t>nodularis</a:t>
            </a:r>
            <a:r>
              <a:rPr lang="en-US" sz="1400" b="1" dirty="0"/>
              <a:t>)</a:t>
            </a:r>
          </a:p>
          <a:p>
            <a:pPr marL="971550" lvl="1" indent="-514350">
              <a:buFont typeface="+mj-lt"/>
              <a:buAutoNum type="alphaUcPeriod"/>
            </a:pPr>
            <a:r>
              <a:rPr lang="en-US" sz="1400" b="1" dirty="0"/>
              <a:t>What is a TH2 disease, what is a T-helper?</a:t>
            </a:r>
          </a:p>
          <a:p>
            <a:pPr marL="514350" indent="-514350">
              <a:buFont typeface="+mj-lt"/>
              <a:buAutoNum type="arabicPeriod"/>
            </a:pPr>
            <a:r>
              <a:rPr lang="en-US" b="1" dirty="0"/>
              <a:t>Adult-adolescent patients (e.g. for an Eczema school)</a:t>
            </a:r>
          </a:p>
          <a:p>
            <a:pPr marL="971550" lvl="1" indent="-514350">
              <a:buFont typeface="+mj-lt"/>
              <a:buAutoNum type="alphaUcPeriod"/>
            </a:pPr>
            <a:r>
              <a:rPr lang="en-CA" sz="1400" b="1" dirty="0">
                <a:ea typeface="Calibri" panose="020F0502020204030204" pitchFamily="34" charset="0"/>
              </a:rPr>
              <a:t>Event if the barrier is restored, the inflammation can still attack the skin from inside, all target needs to be controlled to get a hold on the disease</a:t>
            </a:r>
            <a:endParaRPr lang="en-CA" sz="1400" b="1" u="none" strike="noStrike" dirty="0">
              <a:effectLst/>
              <a:ea typeface="Calibri" panose="020F0502020204030204" pitchFamily="34" charset="0"/>
            </a:endParaRPr>
          </a:p>
          <a:p>
            <a:pPr marL="971550" lvl="1" indent="-514350">
              <a:buFont typeface="+mj-lt"/>
              <a:buAutoNum type="alphaUcPeriod"/>
            </a:pPr>
            <a:r>
              <a:rPr lang="en-US" sz="1400" b="1" dirty="0"/>
              <a:t>What type of treatment targets which aspect of the AD pathophysiology </a:t>
            </a:r>
          </a:p>
          <a:p>
            <a:pPr marL="971550" lvl="1" indent="-514350">
              <a:buFont typeface="+mj-lt"/>
              <a:buAutoNum type="alphaUcPeriod"/>
            </a:pPr>
            <a:r>
              <a:rPr lang="en-US" sz="1400" b="1" dirty="0"/>
              <a:t>Why pathophysiology is important</a:t>
            </a:r>
          </a:p>
          <a:p>
            <a:pPr marL="971550" lvl="1" indent="-514350">
              <a:buFont typeface="+mj-lt"/>
              <a:buAutoNum type="arabicPeriod"/>
            </a:pPr>
            <a:endParaRPr lang="en-US" sz="1800" b="1" dirty="0"/>
          </a:p>
          <a:p>
            <a:pPr marL="0" indent="0">
              <a:buNone/>
            </a:pPr>
            <a:endParaRPr lang="en-US" sz="1800" b="1" dirty="0"/>
          </a:p>
        </p:txBody>
      </p:sp>
    </p:spTree>
    <p:extLst>
      <p:ext uri="{BB962C8B-B14F-4D97-AF65-F5344CB8AC3E}">
        <p14:creationId xmlns:p14="http://schemas.microsoft.com/office/powerpoint/2010/main" val="776102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a:solidFill>
                  <a:schemeClr val="tx1">
                    <a:lumMod val="95000"/>
                    <a:lumOff val="5000"/>
                  </a:schemeClr>
                </a:solidFill>
              </a:rPr>
              <a:t>Three points most relevant to my practice?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p:txBody>
          <a:bodyPr/>
          <a:lstStyle/>
          <a:p>
            <a:pPr marL="514350" indent="-514350">
              <a:buFont typeface="+mj-lt"/>
              <a:buAutoNum type="arabicPeriod"/>
            </a:pPr>
            <a:r>
              <a:rPr lang="en-US" dirty="0"/>
              <a:t>Ige to self-protein</a:t>
            </a:r>
            <a:r>
              <a:rPr lang="en-US" dirty="0">
                <a:sym typeface="Wingdings" pitchFamily="2" charset="2"/>
              </a:rPr>
              <a:t> autoimmune</a:t>
            </a:r>
            <a:endParaRPr lang="en-US" dirty="0"/>
          </a:p>
          <a:p>
            <a:pPr marL="514350" indent="-514350">
              <a:buFont typeface="+mj-lt"/>
              <a:buAutoNum type="arabicPeriod"/>
            </a:pPr>
            <a:r>
              <a:rPr lang="en-US" dirty="0"/>
              <a:t>Disease modifying treatment : Atopic march , pre-clinical </a:t>
            </a:r>
          </a:p>
          <a:p>
            <a:pPr marL="514350" indent="-514350">
              <a:buFont typeface="+mj-lt"/>
              <a:buAutoNum type="arabicPeriod"/>
            </a:pPr>
            <a:r>
              <a:rPr lang="en-US" dirty="0"/>
              <a:t>Figure with JAK biological functions </a:t>
            </a:r>
          </a:p>
          <a:p>
            <a:pPr marL="514350" indent="-514350">
              <a:buFont typeface="+mj-lt"/>
              <a:buAutoNum type="arabicPeriod"/>
            </a:pPr>
            <a:endParaRPr lang="en-US" dirty="0"/>
          </a:p>
          <a:p>
            <a:pPr marL="0" indent="0">
              <a:buNone/>
            </a:pPr>
            <a:endParaRPr lang="en-US" dirty="0"/>
          </a:p>
        </p:txBody>
      </p:sp>
      <p:sp>
        <p:nvSpPr>
          <p:cNvPr id="4" name="Title 1">
            <a:extLst>
              <a:ext uri="{FF2B5EF4-FFF2-40B4-BE49-F238E27FC236}">
                <a16:creationId xmlns:a16="http://schemas.microsoft.com/office/drawing/2014/main" id="{2A96C04A-0839-6466-9C20-EA13DBE14BB7}"/>
              </a:ext>
            </a:extLst>
          </p:cNvPr>
          <p:cNvSpPr txBox="1">
            <a:spLocks/>
          </p:cNvSpPr>
          <p:nvPr/>
        </p:nvSpPr>
        <p:spPr>
          <a:xfrm>
            <a:off x="628650" y="4122928"/>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lumMod val="95000"/>
                    <a:lumOff val="5000"/>
                  </a:prstClr>
                </a:solidFill>
                <a:effectLst/>
                <a:uLnTx/>
                <a:uFillTx/>
                <a:latin typeface="Arial Black" panose="020B0604020202020204" pitchFamily="34" charset="0"/>
                <a:ea typeface="+mj-ea"/>
              </a:rPr>
              <a:t>Points relevant to my practice not found and/or irrelevant info?   </a:t>
            </a:r>
          </a:p>
        </p:txBody>
      </p:sp>
      <p:sp>
        <p:nvSpPr>
          <p:cNvPr id="5" name="Content Placeholder 2">
            <a:extLst>
              <a:ext uri="{FF2B5EF4-FFF2-40B4-BE49-F238E27FC236}">
                <a16:creationId xmlns:a16="http://schemas.microsoft.com/office/drawing/2014/main" id="{7910B199-6EEE-4789-FA54-8DF8461472D6}"/>
              </a:ext>
            </a:extLst>
          </p:cNvPr>
          <p:cNvSpPr txBox="1">
            <a:spLocks/>
          </p:cNvSpPr>
          <p:nvPr/>
        </p:nvSpPr>
        <p:spPr>
          <a:xfrm>
            <a:off x="628650" y="5050472"/>
            <a:ext cx="7886700" cy="3615056"/>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Would certain treatments work better in specific ethnic population due to cytokine profile  ?</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4270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81D7-3177-A93D-E726-20FDB0669E91}"/>
              </a:ext>
            </a:extLst>
          </p:cNvPr>
          <p:cNvSpPr>
            <a:spLocks noGrp="1"/>
          </p:cNvSpPr>
          <p:nvPr>
            <p:ph type="title"/>
          </p:nvPr>
        </p:nvSpPr>
        <p:spPr>
          <a:xfrm>
            <a:off x="616458" y="629920"/>
            <a:ext cx="7886700" cy="886441"/>
          </a:xfrm>
        </p:spPr>
        <p:txBody>
          <a:bodyPr>
            <a:normAutofit fontScale="90000"/>
          </a:bodyPr>
          <a:lstStyle/>
          <a:p>
            <a:r>
              <a:rPr lang="en-US" dirty="0"/>
              <a:t>Prepare 2-3 post-video questions for </a:t>
            </a:r>
            <a:r>
              <a:rPr lang="en-US" dirty="0" err="1"/>
              <a:t>derm</a:t>
            </a:r>
            <a:r>
              <a:rPr lang="en-US" dirty="0"/>
              <a:t> trainees  </a:t>
            </a:r>
            <a:br>
              <a:rPr lang="en-US" dirty="0"/>
            </a:br>
            <a:br>
              <a:rPr lang="en-US" sz="1300" b="0" dirty="0"/>
            </a:br>
            <a:r>
              <a:rPr lang="en-US" sz="1600" b="0" dirty="0"/>
              <a:t>(Multiple choice, true/false, and/or short-answer questions from topic</a:t>
            </a:r>
            <a:r>
              <a:rPr lang="en-US" sz="1600" dirty="0"/>
              <a:t>)</a:t>
            </a:r>
          </a:p>
        </p:txBody>
      </p:sp>
      <p:sp>
        <p:nvSpPr>
          <p:cNvPr id="3" name="Content Placeholder 2">
            <a:extLst>
              <a:ext uri="{FF2B5EF4-FFF2-40B4-BE49-F238E27FC236}">
                <a16:creationId xmlns:a16="http://schemas.microsoft.com/office/drawing/2014/main" id="{8DD7AD20-48B3-389F-C022-B838310B3EF5}"/>
              </a:ext>
            </a:extLst>
          </p:cNvPr>
          <p:cNvSpPr>
            <a:spLocks noGrp="1"/>
          </p:cNvSpPr>
          <p:nvPr>
            <p:ph idx="1"/>
          </p:nvPr>
        </p:nvSpPr>
        <p:spPr>
          <a:xfrm>
            <a:off x="628650" y="2374265"/>
            <a:ext cx="7886700" cy="3615056"/>
          </a:xfrm>
        </p:spPr>
        <p:txBody>
          <a:bodyPr/>
          <a:lstStyle/>
          <a:p>
            <a:r>
              <a:rPr lang="en-US" b="1" dirty="0"/>
              <a:t>Question 1: What is the most important cytokine in atopic dermatitis?</a:t>
            </a:r>
          </a:p>
          <a:p>
            <a:endParaRPr lang="en-US" dirty="0"/>
          </a:p>
          <a:p>
            <a:r>
              <a:rPr lang="en-US" b="1" dirty="0"/>
              <a:t>Question 2: What is the atopic march? List the different elements in this atopic march in order (from first to last to manifest)</a:t>
            </a:r>
          </a:p>
        </p:txBody>
      </p:sp>
    </p:spTree>
    <p:extLst>
      <p:ext uri="{BB962C8B-B14F-4D97-AF65-F5344CB8AC3E}">
        <p14:creationId xmlns:p14="http://schemas.microsoft.com/office/powerpoint/2010/main" val="3059562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629920"/>
            <a:ext cx="8249132" cy="886441"/>
          </a:xfrm>
        </p:spPr>
        <p:txBody>
          <a:bodyPr>
            <a:noAutofit/>
          </a:bodyPr>
          <a:lstStyle/>
          <a:p>
            <a:r>
              <a:rPr lang="en-US" dirty="0">
                <a:solidFill>
                  <a:schemeClr val="tx1">
                    <a:lumMod val="95000"/>
                    <a:lumOff val="5000"/>
                  </a:schemeClr>
                </a:solidFill>
                <a:latin typeface="Arial Black"/>
              </a:rPr>
              <a:t>Key Takeaway: Vote via Annotation</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5"/>
            <a:ext cx="7886700" cy="4679950"/>
          </a:xfrm>
        </p:spPr>
        <p:txBody>
          <a:bodyPr vert="horz" lIns="91440" tIns="45720" rIns="91440" bIns="45720" rtlCol="0" anchor="t">
            <a:normAutofit/>
          </a:bodyPr>
          <a:lstStyle/>
          <a:p>
            <a:pPr marL="342900" lvl="0" indent="-342900">
              <a:lnSpc>
                <a:spcPct val="115000"/>
              </a:lnSpc>
              <a:buFont typeface="+mj-lt"/>
              <a:buAutoNum type="arabicPeriod"/>
            </a:pPr>
            <a:r>
              <a:rPr lang="en-CA" sz="1800" b="1" u="none" strike="noStrike" dirty="0">
                <a:effectLst/>
                <a:ea typeface="Calibri" panose="020F0502020204030204" pitchFamily="34" charset="0"/>
              </a:rPr>
              <a:t>At the beginning, activation of the innate system in the skin (PHASE 1)</a:t>
            </a:r>
          </a:p>
          <a:p>
            <a:pPr marL="342900" indent="-342900">
              <a:lnSpc>
                <a:spcPct val="115000"/>
              </a:lnSpc>
              <a:buFont typeface="+mj-lt"/>
              <a:buAutoNum type="arabicPeriod"/>
            </a:pPr>
            <a:r>
              <a:rPr lang="en-US" sz="1800" b="1" i="1" dirty="0">
                <a:ea typeface="Calibri" panose="020F0502020204030204" pitchFamily="34" charset="0"/>
              </a:rPr>
              <a:t>IL-13 is the main cytokine in AD</a:t>
            </a:r>
            <a:endParaRPr lang="en-CA" sz="1800" b="1" dirty="0">
              <a:ea typeface="Calibri" panose="020F0502020204030204" pitchFamily="34" charset="0"/>
            </a:endParaRPr>
          </a:p>
          <a:p>
            <a:pPr marL="342900" indent="-342900">
              <a:lnSpc>
                <a:spcPct val="115000"/>
              </a:lnSpc>
              <a:buFont typeface="+mj-lt"/>
              <a:buAutoNum type="arabicPeriod"/>
            </a:pPr>
            <a:r>
              <a:rPr lang="en-CA" sz="1800" b="1" dirty="0"/>
              <a:t>Jak 1,2,3, TYR2 are intracellular tyrosine kinase. They are important to many different cytokines and growth factors, leading to diverse roles, some welcome and physiological, some promoting AD</a:t>
            </a:r>
          </a:p>
          <a:p>
            <a:pPr marL="342900" indent="-342900">
              <a:lnSpc>
                <a:spcPct val="115000"/>
              </a:lnSpc>
              <a:buFont typeface="+mj-lt"/>
              <a:buAutoNum type="arabicPeriod"/>
            </a:pPr>
            <a:r>
              <a:rPr lang="en-US" sz="1800" b="1" dirty="0"/>
              <a:t>Soon: </a:t>
            </a:r>
            <a:r>
              <a:rPr lang="en-US" sz="1800" b="1" dirty="0" err="1"/>
              <a:t>Amlitelimab</a:t>
            </a:r>
            <a:r>
              <a:rPr lang="en-US" sz="1800" b="1" dirty="0"/>
              <a:t> the first in class targeted therapy acting “upstream” of the inflammatory cascade</a:t>
            </a:r>
          </a:p>
        </p:txBody>
      </p:sp>
    </p:spTree>
    <p:extLst>
      <p:ext uri="{BB962C8B-B14F-4D97-AF65-F5344CB8AC3E}">
        <p14:creationId xmlns:p14="http://schemas.microsoft.com/office/powerpoint/2010/main" val="677828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DE84C-0F00-1540-FC50-597661BB03E2}"/>
              </a:ext>
            </a:extLst>
          </p:cNvPr>
          <p:cNvSpPr txBox="1">
            <a:spLocks/>
          </p:cNvSpPr>
          <p:nvPr/>
        </p:nvSpPr>
        <p:spPr>
          <a:xfrm>
            <a:off x="1373443" y="1538020"/>
            <a:ext cx="6725093" cy="1659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A-Topics: Topic 3</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b="0" dirty="0">
                <a:solidFill>
                  <a:srgbClr val="000000"/>
                </a:solidFill>
                <a:latin typeface="Arial Black"/>
              </a:rPr>
              <a:t>Shifting Guidelines for Treatment</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
        <p:nvSpPr>
          <p:cNvPr id="9" name="Subtitle 2">
            <a:extLst>
              <a:ext uri="{FF2B5EF4-FFF2-40B4-BE49-F238E27FC236}">
                <a16:creationId xmlns:a16="http://schemas.microsoft.com/office/drawing/2014/main" id="{54167FD6-C8DB-E8A5-2CEB-51778A262EE2}"/>
              </a:ext>
            </a:extLst>
          </p:cNvPr>
          <p:cNvSpPr txBox="1">
            <a:spLocks/>
          </p:cNvSpPr>
          <p:nvPr/>
        </p:nvSpPr>
        <p:spPr>
          <a:xfrm>
            <a:off x="1143000" y="3035823"/>
            <a:ext cx="6858000" cy="1476910"/>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0"/>
              </a:spcBef>
              <a:buClr>
                <a:srgbClr val="ED1A2F"/>
              </a:buClr>
              <a:buSzPct val="115000"/>
              <a:buFont typeface="Arial" panose="020B0604020202020204" pitchFamily="34" charset="0"/>
              <a:buNone/>
              <a:defRPr sz="16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Scientific Panel Lecturer: Dr Mark Kirchhof</a:t>
            </a: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Community panelist : Marc Bourcier</a:t>
            </a: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Affiliations: assistant Professor, Sherbrooke University</a:t>
            </a:r>
            <a:endParaRPr kumimoji="0" lang="en-US"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327A6912-AA71-1C5C-578E-AE74006539FA}"/>
              </a:ext>
            </a:extLst>
          </p:cNvPr>
          <p:cNvPicPr>
            <a:picLocks noChangeAspect="1"/>
          </p:cNvPicPr>
          <p:nvPr/>
        </p:nvPicPr>
        <p:blipFill>
          <a:blip r:embed="rId3"/>
          <a:stretch>
            <a:fillRect/>
          </a:stretch>
        </p:blipFill>
        <p:spPr>
          <a:xfrm>
            <a:off x="7565480" y="5377814"/>
            <a:ext cx="1570232" cy="1443600"/>
          </a:xfrm>
          <a:prstGeom prst="rect">
            <a:avLst/>
          </a:prstGeom>
        </p:spPr>
      </p:pic>
    </p:spTree>
    <p:extLst>
      <p:ext uri="{BB962C8B-B14F-4D97-AF65-F5344CB8AC3E}">
        <p14:creationId xmlns:p14="http://schemas.microsoft.com/office/powerpoint/2010/main" val="360980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9B2E4C-D7BC-D249-9E2A-8FA8CA81B2DA}"/>
              </a:ext>
            </a:extLst>
          </p:cNvPr>
          <p:cNvSpPr>
            <a:spLocks noGrp="1"/>
          </p:cNvSpPr>
          <p:nvPr>
            <p:ph sz="half" idx="1"/>
          </p:nvPr>
        </p:nvSpPr>
        <p:spPr>
          <a:xfrm>
            <a:off x="628650" y="1925325"/>
            <a:ext cx="3464715" cy="3843666"/>
          </a:xfrm>
        </p:spPr>
        <p:txBody>
          <a:bodyPr vert="horz" lIns="91440" tIns="45720" rIns="91440" bIns="45720" rtlCol="0">
            <a:normAutofit fontScale="92500" lnSpcReduction="10000"/>
          </a:bodyPr>
          <a:lstStyle/>
          <a:p>
            <a:pPr>
              <a:lnSpc>
                <a:spcPct val="90000"/>
              </a:lnSpc>
              <a:spcAft>
                <a:spcPts val="600"/>
              </a:spcAft>
            </a:pPr>
            <a:endParaRPr lang="en-US" sz="1700" b="1" dirty="0">
              <a:solidFill>
                <a:schemeClr val="tx1"/>
              </a:solidFill>
              <a:latin typeface="+mn-lt"/>
              <a:cs typeface="+mn-cs"/>
            </a:endParaRPr>
          </a:p>
          <a:p>
            <a:pPr indent="-228600">
              <a:lnSpc>
                <a:spcPct val="90000"/>
              </a:lnSpc>
              <a:spcAft>
                <a:spcPts val="600"/>
              </a:spcAft>
              <a:buFont typeface="Arial" panose="020B0604020202020204" pitchFamily="34" charset="0"/>
              <a:buChar char="•"/>
            </a:pPr>
            <a:r>
              <a:rPr lang="en-US" sz="1700" dirty="0">
                <a:solidFill>
                  <a:schemeClr val="tx1"/>
                </a:solidFill>
                <a:latin typeface="+mn-lt"/>
                <a:cs typeface="+mn-cs"/>
              </a:rPr>
              <a:t>Relationships with for-profit and/or non-profit organizations: </a:t>
            </a:r>
          </a:p>
          <a:p>
            <a:pPr>
              <a:lnSpc>
                <a:spcPct val="80000"/>
              </a:lnSpc>
            </a:pPr>
            <a:r>
              <a:rPr lang="en-CA" altLang="en-US" sz="1800" b="1" i="1" dirty="0">
                <a:latin typeface="Trebuchet MS" pitchFamily="34" charset="0"/>
                <a:cs typeface="Arial" charset="0"/>
              </a:rPr>
              <a:t>Speaker </a:t>
            </a:r>
          </a:p>
          <a:p>
            <a:pPr>
              <a:lnSpc>
                <a:spcPct val="80000"/>
              </a:lnSpc>
            </a:pPr>
            <a:r>
              <a:rPr lang="en-CA" altLang="en-US" sz="1800" dirty="0">
                <a:latin typeface="Trebuchet MS" pitchFamily="34" charset="0"/>
                <a:cs typeface="Arial" charset="0"/>
              </a:rPr>
              <a:t>	AbbVie, Amgen, Bausch Health, BMS, Celgene, Eli-Lilly, GSK, Janssen, LEO Pharma, Novartis, Sandoz, UCB</a:t>
            </a:r>
          </a:p>
          <a:p>
            <a:pPr>
              <a:lnSpc>
                <a:spcPct val="80000"/>
              </a:lnSpc>
            </a:pPr>
            <a:r>
              <a:rPr lang="en-CA" altLang="en-US" sz="1800" dirty="0">
                <a:latin typeface="Trebuchet MS" pitchFamily="34" charset="0"/>
                <a:cs typeface="Arial" charset="0"/>
              </a:rPr>
              <a:t>  </a:t>
            </a:r>
          </a:p>
          <a:p>
            <a:pPr>
              <a:lnSpc>
                <a:spcPct val="80000"/>
              </a:lnSpc>
            </a:pPr>
            <a:r>
              <a:rPr lang="en-CA" altLang="en-US" sz="1800" b="1" i="1" dirty="0">
                <a:latin typeface="Trebuchet MS" pitchFamily="34" charset="0"/>
                <a:cs typeface="Arial" charset="0"/>
              </a:rPr>
              <a:t>Advisory Board </a:t>
            </a:r>
          </a:p>
          <a:p>
            <a:pPr>
              <a:lnSpc>
                <a:spcPct val="80000"/>
              </a:lnSpc>
            </a:pPr>
            <a:r>
              <a:rPr lang="en-CA" altLang="en-US" sz="1800" dirty="0">
                <a:latin typeface="Trebuchet MS" pitchFamily="34" charset="0"/>
                <a:cs typeface="Arial" charset="0"/>
              </a:rPr>
              <a:t>	AbbVie, Amgen, Bausch Health, BMS, Celgene, Eli-Lilly, Janssen, LEO Pharma, Novartis, Sandoz, UCB</a:t>
            </a:r>
          </a:p>
          <a:p>
            <a:pPr>
              <a:lnSpc>
                <a:spcPct val="80000"/>
              </a:lnSpc>
            </a:pPr>
            <a:endParaRPr lang="en-CA" altLang="en-US" sz="1800" dirty="0">
              <a:latin typeface="Trebuchet MS" pitchFamily="34" charset="0"/>
              <a:cs typeface="Arial" charset="0"/>
            </a:endParaRPr>
          </a:p>
          <a:p>
            <a:pPr>
              <a:lnSpc>
                <a:spcPct val="80000"/>
              </a:lnSpc>
            </a:pPr>
            <a:r>
              <a:rPr lang="en-CA" altLang="en-US" sz="1800" dirty="0">
                <a:latin typeface="Trebuchet MS" pitchFamily="34" charset="0"/>
                <a:cs typeface="Arial" charset="0"/>
              </a:rPr>
              <a:t> </a:t>
            </a:r>
          </a:p>
          <a:p>
            <a:pPr>
              <a:lnSpc>
                <a:spcPct val="80000"/>
              </a:lnSpc>
            </a:pPr>
            <a:r>
              <a:rPr lang="en-CA" altLang="en-US" sz="1800" b="1" i="1" dirty="0">
                <a:latin typeface="Trebuchet MS" pitchFamily="34" charset="0"/>
                <a:cs typeface="Arial" charset="0"/>
              </a:rPr>
              <a:t>Clinical Trials Investigator </a:t>
            </a:r>
          </a:p>
          <a:p>
            <a:pPr>
              <a:lnSpc>
                <a:spcPct val="80000"/>
              </a:lnSpc>
            </a:pPr>
            <a:r>
              <a:rPr lang="en-CA" altLang="en-US" sz="1800" dirty="0">
                <a:latin typeface="Trebuchet MS" pitchFamily="34" charset="0"/>
                <a:cs typeface="Arial" charset="0"/>
              </a:rPr>
              <a:t>       AbbVie, Amgen, Celgene, Eli-Lilly, Janssen, Leo, Novartis </a:t>
            </a:r>
            <a:endParaRPr lang="en-US" altLang="en-US" sz="1800" dirty="0">
              <a:latin typeface="Verdana" pitchFamily="34" charset="0"/>
            </a:endParaRPr>
          </a:p>
          <a:p>
            <a:pPr indent="-228600">
              <a:lnSpc>
                <a:spcPct val="90000"/>
              </a:lnSpc>
              <a:spcAft>
                <a:spcPts val="600"/>
              </a:spcAft>
              <a:buFont typeface="Arial" panose="020B0604020202020204" pitchFamily="34" charset="0"/>
              <a:buChar char="•"/>
            </a:pPr>
            <a:endParaRPr lang="en-US" sz="1700" dirty="0">
              <a:solidFill>
                <a:schemeClr val="tx1"/>
              </a:solidFill>
              <a:latin typeface="+mn-lt"/>
              <a:cs typeface="+mn-cs"/>
            </a:endParaRPr>
          </a:p>
        </p:txBody>
      </p:sp>
      <p:pic>
        <p:nvPicPr>
          <p:cNvPr id="4" name="Picture 4" descr="A picture containing dark, star, outdoor object, colorful&#10;&#10;Description automatically generated">
            <a:extLst>
              <a:ext uri="{FF2B5EF4-FFF2-40B4-BE49-F238E27FC236}">
                <a16:creationId xmlns:a16="http://schemas.microsoft.com/office/drawing/2014/main" id="{4FBDA2CF-1AC8-07A4-DA8E-692A5E175198}"/>
              </a:ext>
            </a:extLst>
          </p:cNvPr>
          <p:cNvPicPr>
            <a:picLocks noChangeAspect="1"/>
          </p:cNvPicPr>
          <p:nvPr/>
        </p:nvPicPr>
        <p:blipFill rotWithShape="1">
          <a:blip r:embed="rId2"/>
          <a:srcRect l="12243" r="34286" b="2"/>
          <a:stretch/>
        </p:blipFill>
        <p:spPr>
          <a:xfrm>
            <a:off x="4722015"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itle 1">
            <a:extLst>
              <a:ext uri="{FF2B5EF4-FFF2-40B4-BE49-F238E27FC236}">
                <a16:creationId xmlns:a16="http://schemas.microsoft.com/office/drawing/2014/main" id="{D75D1885-49B2-25A5-C6A2-0446CD9E7292}"/>
              </a:ext>
            </a:extLst>
          </p:cNvPr>
          <p:cNvSpPr txBox="1">
            <a:spLocks/>
          </p:cNvSpPr>
          <p:nvPr/>
        </p:nvSpPr>
        <p:spPr>
          <a:xfrm>
            <a:off x="628650" y="527411"/>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a:ea typeface="+mj-ea"/>
              </a:rPr>
              <a:t>Disclosures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a:ea typeface="+mj-ea"/>
              </a:rPr>
              <a:t>Marc Bourcier</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433730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sz="2800" dirty="0">
                <a:solidFill>
                  <a:schemeClr val="tx1">
                    <a:lumMod val="95000"/>
                    <a:lumOff val="5000"/>
                  </a:schemeClr>
                </a:solidFill>
                <a:latin typeface="Arial Black"/>
              </a:rPr>
              <a:t>Key points for: Dermatology </a:t>
            </a:r>
            <a:r>
              <a:rPr lang="en-US" sz="2800" dirty="0">
                <a:solidFill>
                  <a:srgbClr val="000000"/>
                </a:solidFill>
                <a:latin typeface="Arial Black"/>
              </a:rPr>
              <a:t>Trainees</a:t>
            </a:r>
            <a:endParaRPr lang="en-US" sz="2800"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fontScale="77500" lnSpcReduction="20000"/>
          </a:bodyPr>
          <a:lstStyle/>
          <a:p>
            <a:pPr marL="342900" indent="-342900">
              <a:lnSpc>
                <a:spcPct val="115000"/>
              </a:lnSpc>
              <a:buFont typeface="+mj-lt"/>
              <a:buAutoNum type="arabicPeriod"/>
            </a:pPr>
            <a:r>
              <a:rPr lang="en-CA" sz="1700" b="1" dirty="0">
                <a:ea typeface="Calibri" panose="020F0502020204030204" pitchFamily="34" charset="0"/>
              </a:rPr>
              <a:t> Takeaway subject 1: clinical guidelines based on AD severity scores</a:t>
            </a:r>
          </a:p>
          <a:p>
            <a:pPr marL="971550" lvl="1" indent="-514350">
              <a:buSzPct val="114999"/>
              <a:buFont typeface="+mj-lt"/>
              <a:buAutoNum type="alphaUcPeriod"/>
            </a:pPr>
            <a:r>
              <a:rPr lang="en-CA" sz="1700" b="1" dirty="0"/>
              <a:t>Even if not routinely used in practice, trainees should be familiar with the  modified minor and major criteria for diagnosing AD</a:t>
            </a:r>
            <a:r>
              <a:rPr lang="en-CA" sz="1700" b="1" dirty="0">
                <a:effectLst/>
              </a:rPr>
              <a:t> </a:t>
            </a:r>
          </a:p>
          <a:p>
            <a:pPr marL="971550" lvl="1" indent="-514350">
              <a:buSzPct val="114999"/>
              <a:buFont typeface="+mj-lt"/>
              <a:buAutoNum type="alphaUcPeriod"/>
            </a:pPr>
            <a:r>
              <a:rPr lang="en-CA" sz="1700" b="1" dirty="0">
                <a:effectLst/>
              </a:rPr>
              <a:t>Trainees should be  able to assess the signs, symptoms and quality of life of patients with AD</a:t>
            </a:r>
            <a:endParaRPr lang="en-US" sz="1700" b="1" dirty="0"/>
          </a:p>
          <a:p>
            <a:pPr marL="971550" lvl="1" indent="-514350">
              <a:buSzPct val="114999"/>
              <a:buFont typeface="+mj-lt"/>
              <a:buAutoNum type="alphaUcPeriod"/>
            </a:pPr>
            <a:r>
              <a:rPr lang="en-US" sz="1700" b="1" dirty="0"/>
              <a:t>To do so, trainees should be able to use the  EASI and SCORAD scores</a:t>
            </a:r>
            <a:endParaRPr lang="en-CA" sz="1700" b="1" dirty="0">
              <a:ea typeface="Calibri" panose="020F0502020204030204" pitchFamily="34" charset="0"/>
            </a:endParaRPr>
          </a:p>
          <a:p>
            <a:pPr marL="342900" lvl="0" indent="-342900">
              <a:lnSpc>
                <a:spcPct val="115000"/>
              </a:lnSpc>
              <a:buFont typeface="+mj-lt"/>
              <a:buAutoNum type="arabicPeriod"/>
            </a:pPr>
            <a:r>
              <a:rPr lang="en-CA" sz="1700" b="1" dirty="0">
                <a:ea typeface="Calibri" panose="020F0502020204030204" pitchFamily="34" charset="0"/>
              </a:rPr>
              <a:t>Takeaway subject</a:t>
            </a:r>
            <a:r>
              <a:rPr lang="en-CA" sz="1700" b="1" u="none" strike="noStrike" dirty="0">
                <a:effectLst/>
                <a:ea typeface="Calibri" panose="020F0502020204030204" pitchFamily="34" charset="0"/>
              </a:rPr>
              <a:t> 2: Patient reported outcomes</a:t>
            </a:r>
          </a:p>
          <a:p>
            <a:pPr marL="800100" lvl="1" indent="-342900">
              <a:lnSpc>
                <a:spcPct val="115000"/>
              </a:lnSpc>
              <a:buFont typeface="+mj-lt"/>
              <a:buAutoNum type="alphaUcPeriod"/>
            </a:pPr>
            <a:r>
              <a:rPr lang="en-CA" sz="1700" b="1" dirty="0">
                <a:ea typeface="Calibri" panose="020F0502020204030204" pitchFamily="34" charset="0"/>
              </a:rPr>
              <a:t> Pruritus and sleep disturbances need to be addressed (usually with numeric rating scales)</a:t>
            </a:r>
            <a:endParaRPr lang="en-CA" sz="1700" b="1" u="none" strike="noStrike" dirty="0">
              <a:effectLst/>
              <a:ea typeface="Calibri" panose="020F0502020204030204" pitchFamily="34" charset="0"/>
            </a:endParaRPr>
          </a:p>
          <a:p>
            <a:pPr marL="800100" lvl="1" indent="-342900">
              <a:lnSpc>
                <a:spcPct val="115000"/>
              </a:lnSpc>
              <a:buFont typeface="+mj-lt"/>
              <a:buAutoNum type="alphaUcPeriod"/>
            </a:pPr>
            <a:r>
              <a:rPr lang="en-CA" sz="1700" b="1" dirty="0">
                <a:ea typeface="Calibri" panose="020F0502020204030204" pitchFamily="34" charset="0"/>
              </a:rPr>
              <a:t> Trainees should be able to administer and interpret the POEM questionnaire (Patient-Oriented Eczema Measure)</a:t>
            </a:r>
            <a:endParaRPr lang="en-CA" sz="1700" b="1" u="none" strike="noStrike" dirty="0">
              <a:effectLst/>
              <a:ea typeface="Calibri" panose="020F0502020204030204" pitchFamily="34" charset="0"/>
            </a:endParaRPr>
          </a:p>
          <a:p>
            <a:pPr marL="800100" lvl="1" indent="-342900">
              <a:lnSpc>
                <a:spcPct val="115000"/>
              </a:lnSpc>
              <a:buFont typeface="+mj-lt"/>
              <a:buAutoNum type="alphaUcPeriod"/>
            </a:pPr>
            <a:r>
              <a:rPr lang="en-CA" sz="1700" b="1" u="none" strike="noStrike" dirty="0">
                <a:effectLst/>
                <a:ea typeface="Calibri" panose="020F0502020204030204" pitchFamily="34" charset="0"/>
              </a:rPr>
              <a:t> </a:t>
            </a:r>
            <a:r>
              <a:rPr lang="en-CA" sz="1700" b="1" dirty="0">
                <a:ea typeface="Calibri" panose="020F0502020204030204" pitchFamily="34" charset="0"/>
              </a:rPr>
              <a:t>Trainees should be able to administer and interpret the DLQI questionnaire (Dermatology Life Quality Index)</a:t>
            </a:r>
            <a:endParaRPr lang="en-CA" sz="1700" b="1" u="none" strike="noStrike" dirty="0">
              <a:effectLst/>
              <a:ea typeface="Calibri" panose="020F0502020204030204" pitchFamily="34" charset="0"/>
            </a:endParaRPr>
          </a:p>
          <a:p>
            <a:pPr marL="342900" lvl="0" indent="-342900">
              <a:lnSpc>
                <a:spcPct val="115000"/>
              </a:lnSpc>
              <a:buFont typeface="+mj-lt"/>
              <a:buAutoNum type="arabicPeriod"/>
            </a:pPr>
            <a:r>
              <a:rPr lang="en-CA" sz="1700" b="1" u="none" strike="noStrike" dirty="0">
                <a:effectLst/>
                <a:ea typeface="Calibri" panose="020F0502020204030204" pitchFamily="34" charset="0"/>
              </a:rPr>
              <a:t>Takeaway subject 3: Guidelines in development for AD</a:t>
            </a:r>
          </a:p>
          <a:p>
            <a:pPr marL="800100" lvl="1" indent="-342900">
              <a:lnSpc>
                <a:spcPct val="115000"/>
              </a:lnSpc>
              <a:buFont typeface="+mj-lt"/>
              <a:buAutoNum type="alphaUcPeriod"/>
            </a:pPr>
            <a:r>
              <a:rPr lang="en-CA" sz="1700" b="1" dirty="0"/>
              <a:t> Trainees to get familiar with the available guidelines, namely the guidelines published in the JAAD in 2013/14 and in the JEADV in 2020</a:t>
            </a:r>
          </a:p>
          <a:p>
            <a:pPr marL="800100" lvl="1" indent="-342900">
              <a:lnSpc>
                <a:spcPct val="115000"/>
              </a:lnSpc>
              <a:buFont typeface="+mj-lt"/>
              <a:buAutoNum type="alphaUcPeriod"/>
            </a:pPr>
            <a:r>
              <a:rPr lang="en-CA" sz="1700" b="1" dirty="0"/>
              <a:t> Trainees are encouraged to review  the systematic Review and Quality Appraisal Using AGREE-II published in Frontiers in Medicine</a:t>
            </a:r>
          </a:p>
          <a:p>
            <a:pPr marL="800100" lvl="1" indent="-342900">
              <a:lnSpc>
                <a:spcPct val="115000"/>
              </a:lnSpc>
              <a:buFont typeface="+mj-lt"/>
              <a:buAutoNum type="alphaUcPeriod"/>
            </a:pPr>
            <a:r>
              <a:rPr lang="en-CA" sz="1700" b="1" dirty="0"/>
              <a:t> Update on actual guidelines and newer guidelines are expected as newer options are available and many more in development</a:t>
            </a:r>
          </a:p>
          <a:p>
            <a:pPr marL="800100" lvl="1" indent="-342900">
              <a:lnSpc>
                <a:spcPct val="115000"/>
              </a:lnSpc>
              <a:buFont typeface="+mj-lt"/>
              <a:buAutoNum type="alphaUcPeriod"/>
            </a:pPr>
            <a:endParaRPr lang="en-CA" sz="1700" b="1" dirty="0"/>
          </a:p>
          <a:p>
            <a:pPr marL="800100" lvl="1" indent="-342900">
              <a:lnSpc>
                <a:spcPct val="115000"/>
              </a:lnSpc>
              <a:buFont typeface="+mj-lt"/>
              <a:buAutoNum type="alphaUcPeriod"/>
            </a:pPr>
            <a:endParaRPr lang="en-US" sz="1700" dirty="0"/>
          </a:p>
          <a:p>
            <a:pPr marL="514350" indent="-514350">
              <a:buFont typeface="+mj-lt"/>
              <a:buAutoNum type="arabicPeriod"/>
            </a:pPr>
            <a:endParaRPr lang="en-US" sz="1700" dirty="0"/>
          </a:p>
          <a:p>
            <a:pPr marL="514350" indent="-514350">
              <a:buFont typeface="+mj-lt"/>
              <a:buAutoNum type="arabicPeriod"/>
            </a:pPr>
            <a:endParaRPr lang="en-US" sz="1700" dirty="0"/>
          </a:p>
          <a:p>
            <a:pPr marL="0" indent="0">
              <a:buNone/>
            </a:pPr>
            <a:endParaRPr lang="en-US" dirty="0"/>
          </a:p>
        </p:txBody>
      </p:sp>
    </p:spTree>
    <p:extLst>
      <p:ext uri="{BB962C8B-B14F-4D97-AF65-F5344CB8AC3E}">
        <p14:creationId xmlns:p14="http://schemas.microsoft.com/office/powerpoint/2010/main" val="2533903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524147" y="114301"/>
            <a:ext cx="7886700" cy="886441"/>
          </a:xfrm>
        </p:spPr>
        <p:txBody>
          <a:bodyPr>
            <a:noAutofit/>
          </a:bodyPr>
          <a:lstStyle/>
          <a:p>
            <a:r>
              <a:rPr lang="en-US" sz="2800" dirty="0">
                <a:solidFill>
                  <a:schemeClr val="tx1">
                    <a:lumMod val="95000"/>
                    <a:lumOff val="5000"/>
                  </a:schemeClr>
                </a:solidFill>
                <a:latin typeface="Arial Black"/>
              </a:rPr>
              <a:t>Key points for: Dermatology </a:t>
            </a:r>
            <a:r>
              <a:rPr lang="en-US" sz="2800" dirty="0">
                <a:solidFill>
                  <a:srgbClr val="000000"/>
                </a:solidFill>
                <a:latin typeface="Arial Black"/>
              </a:rPr>
              <a:t>Trainees</a:t>
            </a:r>
            <a:endParaRPr lang="en-US" sz="2800"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a:bodyPr>
          <a:lstStyle/>
          <a:p>
            <a:pPr marL="0" indent="0">
              <a:lnSpc>
                <a:spcPct val="115000"/>
              </a:lnSpc>
              <a:buNone/>
            </a:pPr>
            <a:r>
              <a:rPr lang="en-CA" sz="2000" b="1" dirty="0">
                <a:solidFill>
                  <a:srgbClr val="FF0000"/>
                </a:solidFill>
                <a:ea typeface="Calibri" panose="020F0502020204030204" pitchFamily="34" charset="0"/>
              </a:rPr>
              <a:t>4</a:t>
            </a:r>
            <a:r>
              <a:rPr lang="en-CA" sz="1200" b="1" dirty="0">
                <a:solidFill>
                  <a:srgbClr val="FF0000"/>
                </a:solidFill>
                <a:ea typeface="Calibri" panose="020F0502020204030204" pitchFamily="34" charset="0"/>
              </a:rPr>
              <a:t>.  </a:t>
            </a:r>
            <a:r>
              <a:rPr lang="en-CA" sz="1200" b="1" dirty="0">
                <a:ea typeface="Calibri" panose="020F0502020204030204" pitchFamily="34" charset="0"/>
              </a:rPr>
              <a:t>Takeaway subject 4: Safety and Efficacy of treatments of AD</a:t>
            </a:r>
          </a:p>
          <a:p>
            <a:pPr marL="971550" lvl="1" indent="-514350">
              <a:buSzPct val="114999"/>
              <a:buFont typeface="+mj-lt"/>
              <a:buAutoNum type="alphaUcPeriod"/>
            </a:pPr>
            <a:r>
              <a:rPr lang="en-CA" sz="1200" b="1" dirty="0"/>
              <a:t>Trainees  have to be knowledgeable with the various treatment options for AD from the non-pharmacologic interventions to the newer targeted systemic therapies</a:t>
            </a:r>
          </a:p>
          <a:p>
            <a:pPr marL="971550" lvl="1" indent="-514350">
              <a:buSzPct val="114999"/>
              <a:buFont typeface="+mj-lt"/>
              <a:buAutoNum type="alphaUcPeriod"/>
            </a:pPr>
            <a:r>
              <a:rPr lang="en-CA" sz="1200" b="1" dirty="0"/>
              <a:t>Trainees need to be familiar with the current and emerging systemic therapies for AD in Canada </a:t>
            </a:r>
            <a:endParaRPr lang="en-US" sz="1200" b="1" dirty="0"/>
          </a:p>
          <a:p>
            <a:pPr marL="971550" lvl="1" indent="-514350">
              <a:buSzPct val="114999"/>
              <a:buFont typeface="+mj-lt"/>
              <a:buAutoNum type="alphaUcPeriod"/>
            </a:pPr>
            <a:r>
              <a:rPr lang="en-US" sz="1200" b="1" dirty="0"/>
              <a:t>Trainees should also be familiar with the Treat-to-Target algorithm published in 2021, as well as the relative efficacy of available treatments</a:t>
            </a:r>
            <a:endParaRPr lang="en-CA" sz="1200" b="1" dirty="0">
              <a:ea typeface="Calibri" panose="020F0502020204030204" pitchFamily="34" charset="0"/>
            </a:endParaRPr>
          </a:p>
          <a:p>
            <a:pPr marL="0" lvl="0" indent="0">
              <a:lnSpc>
                <a:spcPct val="115000"/>
              </a:lnSpc>
              <a:buNone/>
            </a:pPr>
            <a:r>
              <a:rPr lang="en-CA" sz="1200" b="1" dirty="0">
                <a:solidFill>
                  <a:srgbClr val="FF0000"/>
                </a:solidFill>
                <a:ea typeface="Calibri" panose="020F0502020204030204" pitchFamily="34" charset="0"/>
              </a:rPr>
              <a:t>5. </a:t>
            </a:r>
            <a:r>
              <a:rPr lang="en-CA" sz="1200" b="1" dirty="0">
                <a:ea typeface="Calibri" panose="020F0502020204030204" pitchFamily="34" charset="0"/>
              </a:rPr>
              <a:t>Takeaway subject 5: guidelines in particular populations </a:t>
            </a:r>
          </a:p>
          <a:p>
            <a:pPr marL="800100" lvl="1" indent="-342900">
              <a:lnSpc>
                <a:spcPct val="115000"/>
              </a:lnSpc>
              <a:buFont typeface="+mj-lt"/>
              <a:buAutoNum type="alphaUcPeriod"/>
            </a:pPr>
            <a:r>
              <a:rPr lang="en-CA" sz="1200" b="1" dirty="0">
                <a:ea typeface="Calibri" panose="020F0502020204030204" pitchFamily="34" charset="0"/>
              </a:rPr>
              <a:t> AD guidelines have ben published for the adolescent population; these are quite similar of the adult population</a:t>
            </a:r>
          </a:p>
          <a:p>
            <a:pPr marL="800100" lvl="1" indent="-342900">
              <a:lnSpc>
                <a:spcPct val="115000"/>
              </a:lnSpc>
              <a:buFont typeface="+mj-lt"/>
              <a:buAutoNum type="alphaUcPeriod"/>
            </a:pPr>
            <a:r>
              <a:rPr lang="en-CA" sz="1200" b="1" dirty="0">
                <a:ea typeface="Calibri" panose="020F0502020204030204" pitchFamily="34" charset="0"/>
              </a:rPr>
              <a:t> particular attention should be considered in adults with renal disease, especially when using systemic agents</a:t>
            </a:r>
          </a:p>
          <a:p>
            <a:pPr marL="800100" lvl="1" indent="-342900">
              <a:lnSpc>
                <a:spcPct val="115000"/>
              </a:lnSpc>
              <a:buFont typeface="+mj-lt"/>
              <a:buAutoNum type="alphaUcPeriod"/>
            </a:pPr>
            <a:endParaRPr lang="en-US" dirty="0"/>
          </a:p>
          <a:p>
            <a:pPr marL="800100" lvl="1" indent="-342900">
              <a:lnSpc>
                <a:spcPct val="115000"/>
              </a:lnSpc>
              <a:buFont typeface="+mj-lt"/>
              <a:buAutoNum type="alphaUcPeriod"/>
            </a:pPr>
            <a:endParaRPr lang="en-CA" sz="1900" b="1" dirty="0"/>
          </a:p>
          <a:p>
            <a:pPr marL="800100" lvl="1" indent="-342900">
              <a:lnSpc>
                <a:spcPct val="115000"/>
              </a:lnSpc>
              <a:buFont typeface="+mj-lt"/>
              <a:buAutoNum type="alphaU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617134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7BB9-B8B9-4FEB-8FF9-84909BF37DCA}"/>
              </a:ext>
            </a:extLst>
          </p:cNvPr>
          <p:cNvSpPr>
            <a:spLocks noGrp="1"/>
          </p:cNvSpPr>
          <p:nvPr>
            <p:ph type="title"/>
          </p:nvPr>
        </p:nvSpPr>
        <p:spPr>
          <a:xfrm>
            <a:off x="385581" y="127836"/>
            <a:ext cx="7886700" cy="886441"/>
          </a:xfrm>
        </p:spPr>
        <p:txBody>
          <a:bodyPr>
            <a:normAutofit/>
          </a:bodyPr>
          <a:lstStyle/>
          <a:p>
            <a:r>
              <a:rPr lang="en-CA" dirty="0"/>
              <a:t>Welcome – Virtual Housekeeping</a:t>
            </a:r>
          </a:p>
        </p:txBody>
      </p:sp>
      <p:sp>
        <p:nvSpPr>
          <p:cNvPr id="5" name="Slide Number Placeholder 4">
            <a:extLst>
              <a:ext uri="{FF2B5EF4-FFF2-40B4-BE49-F238E27FC236}">
                <a16:creationId xmlns:a16="http://schemas.microsoft.com/office/drawing/2014/main" id="{BFFDD7BD-0997-40BE-A645-3CC75283174C}"/>
              </a:ext>
            </a:extLst>
          </p:cNvPr>
          <p:cNvSpPr>
            <a:spLocks noGrp="1"/>
          </p:cNvSpPr>
          <p:nvPr>
            <p:ph type="sldNum" sz="quarter" idx="12"/>
          </p:nvPr>
        </p:nvSpPr>
        <p:spPr/>
        <p:txBody>
          <a:bodyPr/>
          <a:lstStyle/>
          <a:p>
            <a:fld id="{7FFEB7F6-0CCC-457C-B9EE-74F324E8EF47}" type="slidenum">
              <a:rPr lang="en-CA" smtClean="0"/>
              <a:t>3</a:t>
            </a:fld>
            <a:endParaRPr lang="en-CA"/>
          </a:p>
        </p:txBody>
      </p:sp>
      <p:grpSp>
        <p:nvGrpSpPr>
          <p:cNvPr id="7" name="Group 6">
            <a:extLst>
              <a:ext uri="{FF2B5EF4-FFF2-40B4-BE49-F238E27FC236}">
                <a16:creationId xmlns:a16="http://schemas.microsoft.com/office/drawing/2014/main" id="{1C6CDAC9-A57A-469B-AC50-C4A66C24AB31}"/>
              </a:ext>
            </a:extLst>
          </p:cNvPr>
          <p:cNvGrpSpPr/>
          <p:nvPr/>
        </p:nvGrpSpPr>
        <p:grpSpPr>
          <a:xfrm>
            <a:off x="109934" y="1759618"/>
            <a:ext cx="8918319" cy="4814801"/>
            <a:chOff x="-114297" y="171446"/>
            <a:chExt cx="11768134" cy="6172201"/>
          </a:xfrm>
        </p:grpSpPr>
        <p:pic>
          <p:nvPicPr>
            <p:cNvPr id="8" name="Picture 7">
              <a:extLst>
                <a:ext uri="{FF2B5EF4-FFF2-40B4-BE49-F238E27FC236}">
                  <a16:creationId xmlns:a16="http://schemas.microsoft.com/office/drawing/2014/main" id="{057BADE1-CEA0-4886-A521-7F94078556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3889" r="24844" b="6111"/>
            <a:stretch/>
          </p:blipFill>
          <p:spPr>
            <a:xfrm>
              <a:off x="1619250" y="171446"/>
              <a:ext cx="9163050" cy="6172200"/>
            </a:xfrm>
            <a:prstGeom prst="rect">
              <a:avLst/>
            </a:prstGeom>
          </p:spPr>
        </p:pic>
        <p:pic>
          <p:nvPicPr>
            <p:cNvPr id="9" name="Picture 8">
              <a:extLst>
                <a:ext uri="{FF2B5EF4-FFF2-40B4-BE49-F238E27FC236}">
                  <a16:creationId xmlns:a16="http://schemas.microsoft.com/office/drawing/2014/main" id="{E7D2CA38-8DC6-4DA4-9766-FA6386AA852A}"/>
                </a:ext>
              </a:extLst>
            </p:cNvPr>
            <p:cNvPicPr>
              <a:picLocks noChangeAspect="1"/>
            </p:cNvPicPr>
            <p:nvPr/>
          </p:nvPicPr>
          <p:blipFill rotWithShape="1">
            <a:blip r:embed="rId4"/>
            <a:srcRect l="36719" t="38889" r="29687" b="45833"/>
            <a:stretch/>
          </p:blipFill>
          <p:spPr>
            <a:xfrm>
              <a:off x="4048125" y="190496"/>
              <a:ext cx="4095750" cy="1047750"/>
            </a:xfrm>
            <a:prstGeom prst="rect">
              <a:avLst/>
            </a:prstGeom>
          </p:spPr>
        </p:pic>
        <p:sp>
          <p:nvSpPr>
            <p:cNvPr id="10" name="Rectangle 9">
              <a:extLst>
                <a:ext uri="{FF2B5EF4-FFF2-40B4-BE49-F238E27FC236}">
                  <a16:creationId xmlns:a16="http://schemas.microsoft.com/office/drawing/2014/main" id="{40450C84-50FA-42E7-89EE-053EE50FC9B7}"/>
                </a:ext>
              </a:extLst>
            </p:cNvPr>
            <p:cNvSpPr/>
            <p:nvPr/>
          </p:nvSpPr>
          <p:spPr>
            <a:xfrm>
              <a:off x="2009775" y="2619371"/>
              <a:ext cx="8467725" cy="1390650"/>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CA"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B91654CD-45AE-4D9B-B3DB-86A761512A74}"/>
                </a:ext>
              </a:extLst>
            </p:cNvPr>
            <p:cNvSpPr/>
            <p:nvPr/>
          </p:nvSpPr>
          <p:spPr>
            <a:xfrm>
              <a:off x="5886450" y="5868965"/>
              <a:ext cx="857250" cy="474682"/>
            </a:xfrm>
            <a:prstGeom prst="rect">
              <a:avLst/>
            </a:prstGeom>
            <a:solidFill>
              <a:srgbClr val="22242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CA"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97D2254A-2FB4-41EB-A080-E93D90C14286}"/>
                </a:ext>
              </a:extLst>
            </p:cNvPr>
            <p:cNvSpPr/>
            <p:nvPr/>
          </p:nvSpPr>
          <p:spPr>
            <a:xfrm>
              <a:off x="7543800" y="5862343"/>
              <a:ext cx="1219200" cy="474682"/>
            </a:xfrm>
            <a:prstGeom prst="rect">
              <a:avLst/>
            </a:prstGeom>
            <a:solidFill>
              <a:srgbClr val="22242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CA"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831CEDA6-303F-4017-A4EC-622B15491AD0}"/>
                </a:ext>
              </a:extLst>
            </p:cNvPr>
            <p:cNvSpPr/>
            <p:nvPr/>
          </p:nvSpPr>
          <p:spPr>
            <a:xfrm>
              <a:off x="3905250" y="5854391"/>
              <a:ext cx="857250" cy="482635"/>
            </a:xfrm>
            <a:prstGeom prst="rect">
              <a:avLst/>
            </a:prstGeom>
            <a:solidFill>
              <a:srgbClr val="22242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CA" sz="1350">
                <a:solidFill>
                  <a:prstClr val="white"/>
                </a:solidFill>
                <a:latin typeface="Calibri" panose="020F0502020204030204"/>
              </a:endParaRPr>
            </a:p>
          </p:txBody>
        </p:sp>
        <p:sp>
          <p:nvSpPr>
            <p:cNvPr id="14" name="Callout: Bent Line 13">
              <a:extLst>
                <a:ext uri="{FF2B5EF4-FFF2-40B4-BE49-F238E27FC236}">
                  <a16:creationId xmlns:a16="http://schemas.microsoft.com/office/drawing/2014/main" id="{373B5F7D-E90F-4D4E-96BF-670D85D09E5B}"/>
                </a:ext>
              </a:extLst>
            </p:cNvPr>
            <p:cNvSpPr/>
            <p:nvPr/>
          </p:nvSpPr>
          <p:spPr>
            <a:xfrm flipH="1">
              <a:off x="-114297" y="4010022"/>
              <a:ext cx="1428746" cy="800100"/>
            </a:xfrm>
            <a:prstGeom prst="borderCallout2">
              <a:avLst>
                <a:gd name="adj1" fmla="val 18750"/>
                <a:gd name="adj2" fmla="val -8333"/>
                <a:gd name="adj3" fmla="val 18750"/>
                <a:gd name="adj4" fmla="val -16667"/>
                <a:gd name="adj5" fmla="val 227714"/>
                <a:gd name="adj6" fmla="val -39930"/>
              </a:avLst>
            </a:prstGeom>
            <a:solidFill>
              <a:schemeClr val="bg1"/>
            </a:solidFill>
            <a:ln w="28575">
              <a:solidFill>
                <a:srgbClr val="00B0A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CA" sz="1050" b="1" dirty="0">
                  <a:solidFill>
                    <a:prstClr val="black"/>
                  </a:solidFill>
                  <a:latin typeface="Calibri" panose="020F0502020204030204"/>
                </a:rPr>
                <a:t>Mute/Unmute yourself</a:t>
              </a:r>
            </a:p>
          </p:txBody>
        </p:sp>
        <p:sp>
          <p:nvSpPr>
            <p:cNvPr id="15" name="Rectangle 14">
              <a:extLst>
                <a:ext uri="{FF2B5EF4-FFF2-40B4-BE49-F238E27FC236}">
                  <a16:creationId xmlns:a16="http://schemas.microsoft.com/office/drawing/2014/main" id="{189B3B73-460F-424E-8355-77F0F697E300}"/>
                </a:ext>
              </a:extLst>
            </p:cNvPr>
            <p:cNvSpPr/>
            <p:nvPr/>
          </p:nvSpPr>
          <p:spPr>
            <a:xfrm>
              <a:off x="4679260" y="4972046"/>
              <a:ext cx="1409703" cy="762000"/>
            </a:xfrm>
            <a:prstGeom prst="rect">
              <a:avLst/>
            </a:prstGeom>
            <a:solidFill>
              <a:schemeClr val="bg1"/>
            </a:solidFill>
            <a:ln w="28575">
              <a:solidFill>
                <a:srgbClr val="00B0A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CA" sz="1050" b="1" dirty="0">
                  <a:solidFill>
                    <a:prstClr val="black"/>
                  </a:solidFill>
                  <a:latin typeface="Calibri" panose="020F0502020204030204"/>
                </a:rPr>
                <a:t>View other participants</a:t>
              </a:r>
            </a:p>
          </p:txBody>
        </p:sp>
        <p:sp>
          <p:nvSpPr>
            <p:cNvPr id="16" name="Callout: Bent Line 15">
              <a:extLst>
                <a:ext uri="{FF2B5EF4-FFF2-40B4-BE49-F238E27FC236}">
                  <a16:creationId xmlns:a16="http://schemas.microsoft.com/office/drawing/2014/main" id="{15839154-3C30-4363-AC22-DADDFC58CEE2}"/>
                </a:ext>
              </a:extLst>
            </p:cNvPr>
            <p:cNvSpPr/>
            <p:nvPr/>
          </p:nvSpPr>
          <p:spPr>
            <a:xfrm>
              <a:off x="8286751" y="3493060"/>
              <a:ext cx="3367086" cy="1571625"/>
            </a:xfrm>
            <a:prstGeom prst="borderCallout2">
              <a:avLst>
                <a:gd name="adj1" fmla="val 44007"/>
                <a:gd name="adj2" fmla="val -5423"/>
                <a:gd name="adj3" fmla="val 43375"/>
                <a:gd name="adj4" fmla="val -18607"/>
                <a:gd name="adj5" fmla="val 150944"/>
                <a:gd name="adj6" fmla="val -35588"/>
              </a:avLst>
            </a:prstGeom>
            <a:solidFill>
              <a:schemeClr val="bg1"/>
            </a:solidFill>
            <a:ln w="28575">
              <a:solidFill>
                <a:srgbClr val="00B0A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CA" sz="900" b="1" dirty="0">
                <a:solidFill>
                  <a:prstClr val="black"/>
                </a:solidFill>
                <a:latin typeface="Calibri" panose="020F0502020204030204"/>
              </a:endParaRPr>
            </a:p>
            <a:p>
              <a:pPr algn="ctr" defTabSz="685800">
                <a:defRPr/>
              </a:pPr>
              <a:r>
                <a:rPr lang="en-CA" sz="1100" b="1" dirty="0">
                  <a:solidFill>
                    <a:prstClr val="black"/>
                  </a:solidFill>
                  <a:latin typeface="Calibri" panose="020F0502020204030204"/>
                </a:rPr>
                <a:t>Send messages to attendees or presenters (Private or Group)</a:t>
              </a:r>
            </a:p>
          </p:txBody>
        </p:sp>
        <p:sp>
          <p:nvSpPr>
            <p:cNvPr id="17" name="Rectangle 16">
              <a:extLst>
                <a:ext uri="{FF2B5EF4-FFF2-40B4-BE49-F238E27FC236}">
                  <a16:creationId xmlns:a16="http://schemas.microsoft.com/office/drawing/2014/main" id="{E65BF890-DBD1-4DED-B0CC-92ACECB4A75F}"/>
                </a:ext>
              </a:extLst>
            </p:cNvPr>
            <p:cNvSpPr/>
            <p:nvPr/>
          </p:nvSpPr>
          <p:spPr>
            <a:xfrm>
              <a:off x="8277184" y="469549"/>
              <a:ext cx="2066924" cy="755880"/>
            </a:xfrm>
            <a:prstGeom prst="rect">
              <a:avLst/>
            </a:prstGeom>
            <a:ln w="28575">
              <a:solidFill>
                <a:srgbClr val="00B0A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CA" sz="1050" b="1" dirty="0">
                  <a:solidFill>
                    <a:prstClr val="black"/>
                  </a:solidFill>
                  <a:latin typeface="Calibri" panose="020F0502020204030204"/>
                </a:rPr>
                <a:t>Annotate the shared screen to support your opinion/ question</a:t>
              </a:r>
            </a:p>
          </p:txBody>
        </p:sp>
        <p:sp>
          <p:nvSpPr>
            <p:cNvPr id="18" name="Rectangle 17">
              <a:extLst>
                <a:ext uri="{FF2B5EF4-FFF2-40B4-BE49-F238E27FC236}">
                  <a16:creationId xmlns:a16="http://schemas.microsoft.com/office/drawing/2014/main" id="{F2B87D45-E81D-42A2-8ACB-F1CD8B2F8EAC}"/>
                </a:ext>
              </a:extLst>
            </p:cNvPr>
            <p:cNvSpPr/>
            <p:nvPr/>
          </p:nvSpPr>
          <p:spPr>
            <a:xfrm>
              <a:off x="2205039" y="4972046"/>
              <a:ext cx="1409703" cy="762000"/>
            </a:xfrm>
            <a:prstGeom prst="rect">
              <a:avLst/>
            </a:prstGeom>
            <a:solidFill>
              <a:schemeClr val="bg1"/>
            </a:solidFill>
            <a:ln w="19050">
              <a:solidFill>
                <a:srgbClr val="00B0A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en-CA" sz="1050" b="1" dirty="0">
                  <a:solidFill>
                    <a:prstClr val="black"/>
                  </a:solidFill>
                  <a:latin typeface="Calibri" panose="020F0502020204030204"/>
                </a:rPr>
                <a:t>Stop/ Start your Video</a:t>
              </a:r>
            </a:p>
          </p:txBody>
        </p:sp>
        <p:pic>
          <p:nvPicPr>
            <p:cNvPr id="20" name="Picture 19">
              <a:extLst>
                <a:ext uri="{FF2B5EF4-FFF2-40B4-BE49-F238E27FC236}">
                  <a16:creationId xmlns:a16="http://schemas.microsoft.com/office/drawing/2014/main" id="{768124E6-F4A1-457B-B264-8FC505D88F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8523" y1="16176" x2="58523" y2="16176"/>
                          <a14:foregroundMark x1="58523" y1="16176" x2="58523" y2="16176"/>
                          <a14:foregroundMark x1="54545" y1="9559" x2="54545" y2="9559"/>
                          <a14:foregroundMark x1="23864" y1="71324" x2="23864" y2="71324"/>
                          <a14:foregroundMark x1="19886" y1="80882" x2="19886" y2="80882"/>
                          <a14:foregroundMark x1="39205" y1="70588" x2="39205" y2="70588"/>
                          <a14:foregroundMark x1="48864" y1="77206" x2="48864" y2="77206"/>
                          <a14:foregroundMark x1="72727" y1="70588" x2="72727" y2="70588"/>
                        </a14:backgroundRemoval>
                      </a14:imgEffect>
                    </a14:imgLayer>
                  </a14:imgProps>
                </a:ext>
              </a:extLst>
            </a:blip>
            <a:stretch>
              <a:fillRect/>
            </a:stretch>
          </p:blipFill>
          <p:spPr>
            <a:xfrm>
              <a:off x="2360847" y="232589"/>
              <a:ext cx="1253894" cy="968919"/>
            </a:xfrm>
            <a:prstGeom prst="rect">
              <a:avLst/>
            </a:prstGeom>
          </p:spPr>
        </p:pic>
      </p:grpSp>
    </p:spTree>
    <p:extLst>
      <p:ext uri="{BB962C8B-B14F-4D97-AF65-F5344CB8AC3E}">
        <p14:creationId xmlns:p14="http://schemas.microsoft.com/office/powerpoint/2010/main" val="114935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527411"/>
            <a:ext cx="7886700" cy="886441"/>
          </a:xfrm>
        </p:spPr>
        <p:txBody>
          <a:bodyPr>
            <a:noAutofit/>
          </a:bodyPr>
          <a:lstStyle/>
          <a:p>
            <a:r>
              <a:rPr lang="en-US" sz="2800" dirty="0">
                <a:solidFill>
                  <a:schemeClr val="tx1">
                    <a:lumMod val="95000"/>
                    <a:lumOff val="5000"/>
                  </a:schemeClr>
                </a:solidFill>
                <a:latin typeface="Arial Black"/>
              </a:rPr>
              <a:t>Key points for: </a:t>
            </a:r>
            <a:r>
              <a:rPr lang="en-US" sz="2800" dirty="0">
                <a:latin typeface="Arial Black"/>
              </a:rPr>
              <a:t>General Practitioners</a:t>
            </a:r>
            <a:r>
              <a:rPr lang="en-US" sz="2800" dirty="0">
                <a:solidFill>
                  <a:schemeClr val="tx1">
                    <a:lumMod val="95000"/>
                    <a:lumOff val="5000"/>
                  </a:schemeClr>
                </a:solidFill>
                <a:latin typeface="Arial Black"/>
              </a:rPr>
              <a:t> </a:t>
            </a:r>
            <a:endParaRPr lang="en-US" sz="2800" dirty="0">
              <a:solidFill>
                <a:schemeClr val="tx1">
                  <a:lumMod val="95000"/>
                  <a:lumOff val="5000"/>
                </a:schemeClr>
              </a:solidFill>
            </a:endParaRPr>
          </a:p>
        </p:txBody>
      </p:sp>
      <p:sp>
        <p:nvSpPr>
          <p:cNvPr id="5" name="Content Placeholder 2">
            <a:extLst>
              <a:ext uri="{FF2B5EF4-FFF2-40B4-BE49-F238E27FC236}">
                <a16:creationId xmlns:a16="http://schemas.microsoft.com/office/drawing/2014/main" id="{9A302899-68EE-D246-A1C3-6030755AA48F}"/>
              </a:ext>
            </a:extLst>
          </p:cNvPr>
          <p:cNvSpPr txBox="1">
            <a:spLocks/>
          </p:cNvSpPr>
          <p:nvPr/>
        </p:nvSpPr>
        <p:spPr>
          <a:xfrm>
            <a:off x="628650" y="1760308"/>
            <a:ext cx="7886700" cy="4918075"/>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5000"/>
              </a:lnSpc>
              <a:spcBef>
                <a:spcPts val="1000"/>
              </a:spcBef>
              <a:spcAft>
                <a:spcPts val="0"/>
              </a:spcAft>
              <a:buClr>
                <a:srgbClr val="ED1A2F"/>
              </a:buClr>
              <a:buSzPct val="115000"/>
              <a:buFont typeface="+mj-lt"/>
              <a:buAutoNum type="arabi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 Takeaway subject 1: clinical guidelines based on AD severity scores</a:t>
            </a:r>
          </a:p>
          <a:p>
            <a:pPr marL="971550" marR="0" lvl="1" indent="-514350" algn="l" defTabSz="914400" rtl="0" eaLnBrk="1" fontAlgn="auto" latinLnBrk="0" hangingPunct="1">
              <a:lnSpc>
                <a:spcPct val="130000"/>
              </a:lnSpc>
              <a:spcBef>
                <a:spcPts val="500"/>
              </a:spcBef>
              <a:spcAft>
                <a:spcPts val="0"/>
              </a:spcAft>
              <a:buClr>
                <a:srgbClr val="ED1A2F"/>
              </a:buClr>
              <a:buSzPct val="114999"/>
              <a:buFont typeface="+mj-lt"/>
              <a:buAutoNum type="alphaU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AD can be diagnosed  by using  clinical criteria (chronic and relapsing dermatitis, morphology and patterns, presence of pruritus and personal and/or family history of atopy</a:t>
            </a:r>
          </a:p>
          <a:p>
            <a:pPr marL="971550" marR="0" lvl="1" indent="-514350" algn="l" defTabSz="914400" rtl="0" eaLnBrk="1" fontAlgn="auto" latinLnBrk="0" hangingPunct="1">
              <a:lnSpc>
                <a:spcPct val="130000"/>
              </a:lnSpc>
              <a:spcBef>
                <a:spcPts val="500"/>
              </a:spcBef>
              <a:spcAft>
                <a:spcPts val="0"/>
              </a:spcAft>
              <a:buClr>
                <a:srgbClr val="ED1A2F"/>
              </a:buClr>
              <a:buSzPct val="114999"/>
              <a:buFont typeface="+mj-lt"/>
              <a:buAutoNum type="alphaU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It is important for general practitioners to consider a differential diagnosis when facing a patient with dermatitis (example:  scabies, seborrheic dermatitis, psoriasis, etc.)</a:t>
            </a:r>
            <a:endParaRPr kumimoji="0" lang="en-US"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971550" marR="0" lvl="1" indent="-514350" algn="l" defTabSz="914400" rtl="0" eaLnBrk="1" fontAlgn="auto" latinLnBrk="0" hangingPunct="1">
              <a:lnSpc>
                <a:spcPct val="130000"/>
              </a:lnSpc>
              <a:spcBef>
                <a:spcPts val="500"/>
              </a:spcBef>
              <a:spcAft>
                <a:spcPts val="0"/>
              </a:spcAft>
              <a:buClr>
                <a:srgbClr val="ED1A2F"/>
              </a:buClr>
              <a:buSzPct val="114999"/>
              <a:buFont typeface="+mj-lt"/>
              <a:buAutoNum type="alphaUcPeriod"/>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General practitioners should asses the severity of the disease; using a Physician Global Assessment can be performed easily and rapidly</a:t>
            </a:r>
            <a:endPar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15000"/>
              </a:lnSpc>
              <a:spcBef>
                <a:spcPts val="1000"/>
              </a:spcBef>
              <a:spcAft>
                <a:spcPts val="0"/>
              </a:spcAft>
              <a:buClr>
                <a:srgbClr val="ED1A2F"/>
              </a:buClr>
              <a:buSzPct val="115000"/>
              <a:buFont typeface="+mj-lt"/>
              <a:buAutoNum type="arabi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Takeaway subject 2: Patient reported outcomes</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 It is important to assess the pruritus and sleep disturbances frequently associated with AD</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 General practitioners should inquire on the effect of AD on the patient and family quality of life</a:t>
            </a:r>
          </a:p>
          <a:p>
            <a:pPr marL="342900" marR="0" lvl="0" indent="-342900" algn="l" defTabSz="914400" rtl="0" eaLnBrk="1" fontAlgn="auto" latinLnBrk="0" hangingPunct="1">
              <a:lnSpc>
                <a:spcPct val="115000"/>
              </a:lnSpc>
              <a:spcBef>
                <a:spcPts val="1000"/>
              </a:spcBef>
              <a:spcAft>
                <a:spcPts val="0"/>
              </a:spcAft>
              <a:buClr>
                <a:srgbClr val="ED1A2F"/>
              </a:buClr>
              <a:buSzPct val="115000"/>
              <a:buFont typeface="+mj-lt"/>
              <a:buAutoNum type="arabi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Takeaway subject 3: Guidelines in development for AD</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Various guidelines are available</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General practitioners are invited to review the algorithm published  in the JEADV in 2020</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the severe cases or those not responding to treatment may be referred in dermatology</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endPar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2075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527411"/>
            <a:ext cx="7886700" cy="886441"/>
          </a:xfrm>
        </p:spPr>
        <p:txBody>
          <a:bodyPr>
            <a:noAutofit/>
          </a:bodyPr>
          <a:lstStyle/>
          <a:p>
            <a:r>
              <a:rPr lang="en-US" sz="2800" dirty="0">
                <a:solidFill>
                  <a:schemeClr val="tx1">
                    <a:lumMod val="95000"/>
                    <a:lumOff val="5000"/>
                  </a:schemeClr>
                </a:solidFill>
                <a:latin typeface="Arial Black"/>
              </a:rPr>
              <a:t>Key points for: </a:t>
            </a:r>
            <a:r>
              <a:rPr lang="en-US" sz="2800" dirty="0">
                <a:latin typeface="Arial Black"/>
              </a:rPr>
              <a:t>General Practitioners</a:t>
            </a:r>
            <a:r>
              <a:rPr lang="en-US" sz="2800" dirty="0">
                <a:solidFill>
                  <a:schemeClr val="tx1">
                    <a:lumMod val="95000"/>
                    <a:lumOff val="5000"/>
                  </a:schemeClr>
                </a:solidFill>
                <a:latin typeface="Arial Black"/>
              </a:rPr>
              <a:t> </a:t>
            </a:r>
            <a:endParaRPr lang="en-US" sz="2800" dirty="0">
              <a:solidFill>
                <a:schemeClr val="tx1">
                  <a:lumMod val="95000"/>
                  <a:lumOff val="5000"/>
                </a:schemeClr>
              </a:solidFill>
            </a:endParaRPr>
          </a:p>
        </p:txBody>
      </p:sp>
      <p:sp>
        <p:nvSpPr>
          <p:cNvPr id="4"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a:bodyPr>
          <a:lstStyle/>
          <a:p>
            <a:pPr marL="0" indent="0">
              <a:lnSpc>
                <a:spcPct val="115000"/>
              </a:lnSpc>
              <a:buNone/>
            </a:pPr>
            <a:r>
              <a:rPr lang="en-CA" sz="1400" b="1" dirty="0">
                <a:solidFill>
                  <a:srgbClr val="FF0000"/>
                </a:solidFill>
                <a:ea typeface="Calibri" panose="020F0502020204030204" pitchFamily="34" charset="0"/>
              </a:rPr>
              <a:t>4.  </a:t>
            </a:r>
            <a:r>
              <a:rPr lang="en-CA" sz="1400" b="1" dirty="0">
                <a:ea typeface="Calibri" panose="020F0502020204030204" pitchFamily="34" charset="0"/>
              </a:rPr>
              <a:t>Takeaway subject 4: Safety and Efficacy of treatments of AD</a:t>
            </a:r>
          </a:p>
          <a:p>
            <a:pPr marL="971550" lvl="1" indent="-514350">
              <a:buSzPct val="114999"/>
              <a:buFont typeface="+mj-lt"/>
              <a:buAutoNum type="alphaUcPeriod"/>
            </a:pPr>
            <a:r>
              <a:rPr lang="en-CA" sz="1400" b="1" dirty="0"/>
              <a:t>Every patients with AD should be encouraged to follow the recommended  non-pharmacologic interventions</a:t>
            </a:r>
          </a:p>
          <a:p>
            <a:pPr marL="971550" lvl="1" indent="-514350">
              <a:buSzPct val="114999"/>
              <a:buFont typeface="+mj-lt"/>
              <a:buAutoNum type="alphaUcPeriod"/>
            </a:pPr>
            <a:r>
              <a:rPr lang="en-CA" sz="1400" b="1" dirty="0"/>
              <a:t>General practitioners should be comfortable using topical therapies for AD (corticosteroids, </a:t>
            </a:r>
            <a:r>
              <a:rPr lang="en-CA" sz="1400" b="1" dirty="0" err="1"/>
              <a:t>calcineurin</a:t>
            </a:r>
            <a:r>
              <a:rPr lang="en-CA" sz="1400" b="1" dirty="0"/>
              <a:t> inhibitors and PDE-4 inhibitors) </a:t>
            </a:r>
            <a:endParaRPr lang="en-US" sz="1400" b="1" dirty="0"/>
          </a:p>
          <a:p>
            <a:pPr marL="971550" lvl="1" indent="-514350">
              <a:buSzPct val="114999"/>
              <a:buFont typeface="+mj-lt"/>
              <a:buAutoNum type="alphaUcPeriod"/>
            </a:pPr>
            <a:r>
              <a:rPr lang="en-US" sz="1400" b="1" dirty="0"/>
              <a:t>General practitioners should be aware that systemic medications are available; they are usually prescribed by Dermatologists</a:t>
            </a:r>
            <a:endParaRPr lang="en-CA" sz="1400" b="1" dirty="0">
              <a:ea typeface="Calibri" panose="020F0502020204030204" pitchFamily="34" charset="0"/>
            </a:endParaRPr>
          </a:p>
          <a:p>
            <a:pPr marL="0" lvl="0" indent="0">
              <a:lnSpc>
                <a:spcPct val="115000"/>
              </a:lnSpc>
              <a:buNone/>
            </a:pPr>
            <a:r>
              <a:rPr lang="en-CA" sz="1400" b="1" dirty="0">
                <a:solidFill>
                  <a:srgbClr val="FF0000"/>
                </a:solidFill>
                <a:ea typeface="Calibri" panose="020F0502020204030204" pitchFamily="34" charset="0"/>
              </a:rPr>
              <a:t>5. </a:t>
            </a:r>
            <a:r>
              <a:rPr lang="en-CA" sz="1400" b="1" dirty="0">
                <a:ea typeface="Calibri" panose="020F0502020204030204" pitchFamily="34" charset="0"/>
              </a:rPr>
              <a:t>Takeaway subject 5: guidelines in particular populations </a:t>
            </a:r>
          </a:p>
          <a:p>
            <a:pPr marL="800100" lvl="1" indent="-342900">
              <a:lnSpc>
                <a:spcPct val="115000"/>
              </a:lnSpc>
              <a:buFont typeface="+mj-lt"/>
              <a:buAutoNum type="alphaUcPeriod"/>
            </a:pPr>
            <a:r>
              <a:rPr lang="en-CA" sz="1400" b="1" dirty="0">
                <a:ea typeface="Calibri" panose="020F0502020204030204" pitchFamily="34" charset="0"/>
              </a:rPr>
              <a:t>Moderate to severe AD can be challenging in infants and elderly patients; guidelines and consensus are available but referral can be considered for these cases</a:t>
            </a:r>
          </a:p>
          <a:p>
            <a:pPr marL="457200" lvl="1" indent="0">
              <a:lnSpc>
                <a:spcPct val="115000"/>
              </a:lnSpc>
              <a:buNone/>
            </a:pPr>
            <a:endParaRPr lang="en-US" dirty="0"/>
          </a:p>
          <a:p>
            <a:pPr marL="800100" lvl="1" indent="-342900">
              <a:lnSpc>
                <a:spcPct val="115000"/>
              </a:lnSpc>
              <a:buFont typeface="+mj-lt"/>
              <a:buAutoNum type="alphaUcPeriod"/>
            </a:pPr>
            <a:endParaRPr lang="en-CA" sz="1900" b="1" dirty="0"/>
          </a:p>
          <a:p>
            <a:pPr marL="800100" lvl="1" indent="-342900">
              <a:lnSpc>
                <a:spcPct val="115000"/>
              </a:lnSpc>
              <a:buFont typeface="+mj-lt"/>
              <a:buAutoNum type="alphaU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3964668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sz="2400" dirty="0">
                <a:solidFill>
                  <a:schemeClr val="tx1">
                    <a:lumMod val="95000"/>
                    <a:lumOff val="5000"/>
                  </a:schemeClr>
                </a:solidFill>
                <a:latin typeface="Arial Black"/>
              </a:rPr>
              <a:t>Key points for: Adult-Adolescent Patients</a:t>
            </a:r>
          </a:p>
        </p:txBody>
      </p:sp>
      <p:sp>
        <p:nvSpPr>
          <p:cNvPr id="11" name="Content Placeholder 2">
            <a:extLst>
              <a:ext uri="{FF2B5EF4-FFF2-40B4-BE49-F238E27FC236}">
                <a16:creationId xmlns:a16="http://schemas.microsoft.com/office/drawing/2014/main" id="{37B96B75-1B67-541F-ACD8-4252650DF74D}"/>
              </a:ext>
            </a:extLst>
          </p:cNvPr>
          <p:cNvSpPr txBox="1">
            <a:spLocks/>
          </p:cNvSpPr>
          <p:nvPr/>
        </p:nvSpPr>
        <p:spPr>
          <a:xfrm>
            <a:off x="628650" y="1825625"/>
            <a:ext cx="8241631" cy="4944545"/>
          </a:xfrm>
          <a:prstGeom prst="rect">
            <a:avLst/>
          </a:prstGeom>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ED1A2F"/>
              </a:buClr>
              <a:buSzPct val="114999"/>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9A302899-68EE-D246-A1C3-6030755AA48F}"/>
              </a:ext>
            </a:extLst>
          </p:cNvPr>
          <p:cNvSpPr txBox="1">
            <a:spLocks/>
          </p:cNvSpPr>
          <p:nvPr/>
        </p:nvSpPr>
        <p:spPr>
          <a:xfrm>
            <a:off x="628650" y="1939925"/>
            <a:ext cx="7886700" cy="491807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5000"/>
              </a:lnSpc>
              <a:spcBef>
                <a:spcPts val="1000"/>
              </a:spcBef>
              <a:spcAft>
                <a:spcPts val="0"/>
              </a:spcAft>
              <a:buClr>
                <a:srgbClr val="ED1A2F"/>
              </a:buClr>
              <a:buSzPct val="115000"/>
              <a:buFont typeface="+mj-lt"/>
              <a:buAutoNum type="arabi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 Takeaway subject 1: clinical guidelines based on AD severity scores</a:t>
            </a:r>
          </a:p>
          <a:p>
            <a:pPr marL="971550" marR="0" lvl="1" indent="-514350" algn="l" defTabSz="914400" rtl="0" eaLnBrk="1" fontAlgn="auto" latinLnBrk="0" hangingPunct="1">
              <a:lnSpc>
                <a:spcPct val="130000"/>
              </a:lnSpc>
              <a:spcBef>
                <a:spcPts val="500"/>
              </a:spcBef>
              <a:spcAft>
                <a:spcPts val="0"/>
              </a:spcAft>
              <a:buClr>
                <a:srgbClr val="ED1A2F"/>
              </a:buClr>
              <a:buSzPct val="114999"/>
              <a:buFont typeface="+mj-lt"/>
              <a:buAutoNum type="alphaU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AD is one of the commonest dermatology conditions which can persist in adult life</a:t>
            </a:r>
          </a:p>
          <a:p>
            <a:pPr marL="971550" marR="0" lvl="1" indent="-514350" algn="l" defTabSz="914400" rtl="0" eaLnBrk="1" fontAlgn="auto" latinLnBrk="0" hangingPunct="1">
              <a:lnSpc>
                <a:spcPct val="130000"/>
              </a:lnSpc>
              <a:spcBef>
                <a:spcPts val="500"/>
              </a:spcBef>
              <a:spcAft>
                <a:spcPts val="0"/>
              </a:spcAft>
              <a:buClr>
                <a:srgbClr val="ED1A2F"/>
              </a:buClr>
              <a:buSzPct val="114999"/>
              <a:buFont typeface="+mj-lt"/>
              <a:buAutoNum type="alphaU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Patient suffering with a Dermatitis not responsive to skin care and over the counter medication are encouraged to consult a HCP</a:t>
            </a:r>
            <a:endParaRPr kumimoji="0" lang="en-US"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971550" marR="0" lvl="1" indent="-514350" algn="l" defTabSz="914400" rtl="0" eaLnBrk="1" fontAlgn="auto" latinLnBrk="0" hangingPunct="1">
              <a:lnSpc>
                <a:spcPct val="130000"/>
              </a:lnSpc>
              <a:spcBef>
                <a:spcPts val="500"/>
              </a:spcBef>
              <a:spcAft>
                <a:spcPts val="0"/>
              </a:spcAft>
              <a:buClr>
                <a:srgbClr val="ED1A2F"/>
              </a:buClr>
              <a:buSzPct val="114999"/>
              <a:buFont typeface="+mj-lt"/>
              <a:buAutoNum type="alphaUcPeriod"/>
              <a:tabLst/>
              <a:defRPr/>
            </a:pPr>
            <a:r>
              <a:rPr kumimoji="0" lang="en-US"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Patients should be careful about self diagnosing or internet  recommendations</a:t>
            </a:r>
            <a:endPar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15000"/>
              </a:lnSpc>
              <a:spcBef>
                <a:spcPts val="1000"/>
              </a:spcBef>
              <a:spcAft>
                <a:spcPts val="0"/>
              </a:spcAft>
              <a:buClr>
                <a:srgbClr val="ED1A2F"/>
              </a:buClr>
              <a:buSzPct val="115000"/>
              <a:buFont typeface="+mj-lt"/>
              <a:buAutoNum type="arabi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Takeaway subject 2: Patient reported outcomes</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 If a dermatitis is affecting Quality of Life, it warrants an assessment by a HCP</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 Pruritus (itch) can be at time severe and can significantly affect quality of life</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Patients should  be aware that AD can cause sleep disturbances</a:t>
            </a:r>
          </a:p>
          <a:p>
            <a:pPr marL="342900" marR="0" lvl="0" indent="-342900" algn="l" defTabSz="914400" rtl="0" eaLnBrk="1" fontAlgn="auto" latinLnBrk="0" hangingPunct="1">
              <a:lnSpc>
                <a:spcPct val="115000"/>
              </a:lnSpc>
              <a:spcBef>
                <a:spcPts val="1000"/>
              </a:spcBef>
              <a:spcAft>
                <a:spcPts val="0"/>
              </a:spcAft>
              <a:buClr>
                <a:srgbClr val="ED1A2F"/>
              </a:buClr>
              <a:buSzPct val="115000"/>
              <a:buFont typeface="+mj-lt"/>
              <a:buAutoNum type="arabi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Takeaway subject 3: Guidelines in development for AD</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Guidelines and consensus are available for AD.</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r>
              <a:rPr kumimoji="0" lang="en-CA"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If a patient is suffering with AD affecting quality of life, they should consult with a HCP familiar with those guidelines and consensus</a:t>
            </a: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endParaRPr kumimoji="0" lang="en-CA" sz="1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15000"/>
              </a:lnSpc>
              <a:spcBef>
                <a:spcPts val="500"/>
              </a:spcBef>
              <a:spcAft>
                <a:spcPts val="0"/>
              </a:spcAft>
              <a:buClr>
                <a:srgbClr val="ED1A2F"/>
              </a:buClr>
              <a:buSzPct val="115000"/>
              <a:buFont typeface="+mj-lt"/>
              <a:buAutoNum type="alphaU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1594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sz="2400" dirty="0">
                <a:solidFill>
                  <a:schemeClr val="tx1">
                    <a:lumMod val="95000"/>
                    <a:lumOff val="5000"/>
                  </a:schemeClr>
                </a:solidFill>
                <a:latin typeface="Arial Black"/>
              </a:rPr>
              <a:t>Key points for: Adult-Adolescent Patients</a:t>
            </a:r>
          </a:p>
        </p:txBody>
      </p:sp>
      <p:sp>
        <p:nvSpPr>
          <p:cNvPr id="11" name="Content Placeholder 2">
            <a:extLst>
              <a:ext uri="{FF2B5EF4-FFF2-40B4-BE49-F238E27FC236}">
                <a16:creationId xmlns:a16="http://schemas.microsoft.com/office/drawing/2014/main" id="{37B96B75-1B67-541F-ACD8-4252650DF74D}"/>
              </a:ext>
            </a:extLst>
          </p:cNvPr>
          <p:cNvSpPr txBox="1">
            <a:spLocks/>
          </p:cNvSpPr>
          <p:nvPr/>
        </p:nvSpPr>
        <p:spPr>
          <a:xfrm>
            <a:off x="628650" y="1825625"/>
            <a:ext cx="8241631" cy="4944545"/>
          </a:xfrm>
          <a:prstGeom prst="rect">
            <a:avLst/>
          </a:prstGeom>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ED1A2F"/>
              </a:buClr>
              <a:buSzPct val="114999"/>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a:bodyPr>
          <a:lstStyle/>
          <a:p>
            <a:pPr marL="0" indent="0">
              <a:lnSpc>
                <a:spcPct val="115000"/>
              </a:lnSpc>
              <a:buNone/>
            </a:pPr>
            <a:r>
              <a:rPr lang="en-CA" sz="1500" b="1" dirty="0">
                <a:solidFill>
                  <a:srgbClr val="FF0000"/>
                </a:solidFill>
                <a:ea typeface="Calibri" panose="020F0502020204030204" pitchFamily="34" charset="0"/>
              </a:rPr>
              <a:t>4.  </a:t>
            </a:r>
            <a:r>
              <a:rPr lang="en-CA" sz="1500" b="1" dirty="0">
                <a:ea typeface="Calibri" panose="020F0502020204030204" pitchFamily="34" charset="0"/>
              </a:rPr>
              <a:t>Takeaway subject 4: Safety and Efficacy of treatments of AD</a:t>
            </a:r>
          </a:p>
          <a:p>
            <a:pPr marL="971550" lvl="1" indent="-514350">
              <a:buSzPct val="114999"/>
              <a:buFont typeface="+mj-lt"/>
              <a:buAutoNum type="alphaUcPeriod"/>
            </a:pPr>
            <a:r>
              <a:rPr lang="en-CA" sz="1500" b="1" dirty="0"/>
              <a:t>Mild cases of AD can improve with adequate skin care and over the counter medications</a:t>
            </a:r>
          </a:p>
          <a:p>
            <a:pPr marL="971550" lvl="1" indent="-514350">
              <a:buSzPct val="114999"/>
              <a:buFont typeface="+mj-lt"/>
              <a:buAutoNum type="alphaUcPeriod"/>
            </a:pPr>
            <a:r>
              <a:rPr lang="en-CA" sz="1500" b="1" dirty="0"/>
              <a:t>For the more severe cases or those not responding to treatment, numerous traditional and  very effective newer  options (creams, pills and injectable) are presently available (and more in development)</a:t>
            </a:r>
            <a:endParaRPr lang="en-CA" sz="1500" b="1" dirty="0">
              <a:ea typeface="Calibri" panose="020F0502020204030204" pitchFamily="34" charset="0"/>
            </a:endParaRPr>
          </a:p>
          <a:p>
            <a:pPr marL="0" lvl="0" indent="0">
              <a:lnSpc>
                <a:spcPct val="115000"/>
              </a:lnSpc>
              <a:buNone/>
            </a:pPr>
            <a:r>
              <a:rPr lang="en-CA" sz="1500" b="1" dirty="0">
                <a:solidFill>
                  <a:srgbClr val="FF0000"/>
                </a:solidFill>
                <a:ea typeface="Calibri" panose="020F0502020204030204" pitchFamily="34" charset="0"/>
              </a:rPr>
              <a:t>5. </a:t>
            </a:r>
            <a:r>
              <a:rPr lang="en-CA" sz="1500" b="1" dirty="0">
                <a:ea typeface="Calibri" panose="020F0502020204030204" pitchFamily="34" charset="0"/>
              </a:rPr>
              <a:t>Takeaway subject 5: guidelines in particular populations </a:t>
            </a:r>
          </a:p>
          <a:p>
            <a:pPr marL="800100" lvl="1" indent="-342900">
              <a:lnSpc>
                <a:spcPct val="115000"/>
              </a:lnSpc>
              <a:buFont typeface="+mj-lt"/>
              <a:buAutoNum type="alphaUcPeriod"/>
            </a:pPr>
            <a:r>
              <a:rPr lang="en-CA" sz="1500" b="1" dirty="0">
                <a:ea typeface="Calibri" panose="020F0502020204030204" pitchFamily="34" charset="0"/>
              </a:rPr>
              <a:t>Infants, babies represent a special population that requires attention</a:t>
            </a:r>
          </a:p>
          <a:p>
            <a:pPr marL="800100" lvl="1" indent="-342900">
              <a:lnSpc>
                <a:spcPct val="115000"/>
              </a:lnSpc>
              <a:buFont typeface="+mj-lt"/>
              <a:buAutoNum type="alphaUcPeriod"/>
            </a:pPr>
            <a:r>
              <a:rPr lang="en-CA" sz="1500" b="1" dirty="0">
                <a:ea typeface="Calibri" panose="020F0502020204030204" pitchFamily="34" charset="0"/>
              </a:rPr>
              <a:t>Onset of eczema in the elderly also requires special attention</a:t>
            </a:r>
          </a:p>
          <a:p>
            <a:pPr marL="800100" lvl="1" indent="-342900">
              <a:lnSpc>
                <a:spcPct val="115000"/>
              </a:lnSpc>
              <a:buFont typeface="+mj-lt"/>
              <a:buAutoNum type="alphaUcPeriod"/>
            </a:pPr>
            <a:r>
              <a:rPr lang="en-CA" sz="1500" b="1" dirty="0">
                <a:ea typeface="Calibri" panose="020F0502020204030204" pitchFamily="34" charset="0"/>
              </a:rPr>
              <a:t> Controlling the disease in early life may reduce the risks of acquiring other related conditions in later life (example: asthma, chronic rhinitis)</a:t>
            </a:r>
          </a:p>
          <a:p>
            <a:pPr marL="800100" lvl="1" indent="-342900">
              <a:lnSpc>
                <a:spcPct val="115000"/>
              </a:lnSpc>
              <a:buFont typeface="+mj-lt"/>
              <a:buAutoNum type="alphaUcPeriod"/>
            </a:pPr>
            <a:endParaRPr lang="en-US" dirty="0"/>
          </a:p>
          <a:p>
            <a:pPr marL="800100" lvl="1" indent="-342900">
              <a:lnSpc>
                <a:spcPct val="115000"/>
              </a:lnSpc>
              <a:buFont typeface="+mj-lt"/>
              <a:buAutoNum type="alphaUcPeriod"/>
            </a:pPr>
            <a:endParaRPr lang="en-CA" sz="1900" b="1" dirty="0"/>
          </a:p>
          <a:p>
            <a:pPr marL="800100" lvl="1" indent="-342900">
              <a:lnSpc>
                <a:spcPct val="115000"/>
              </a:lnSpc>
              <a:buFont typeface="+mj-lt"/>
              <a:buAutoNum type="alphaU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3675171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rPr>
              <a:t>What </a:t>
            </a:r>
            <a:r>
              <a:rPr lang="en-US">
                <a:solidFill>
                  <a:schemeClr val="tx1">
                    <a:lumMod val="95000"/>
                    <a:lumOff val="5000"/>
                  </a:schemeClr>
                </a:solidFill>
              </a:rPr>
              <a:t>added</a:t>
            </a:r>
            <a:r>
              <a:rPr lang="en-US" dirty="0">
                <a:solidFill>
                  <a:schemeClr val="tx1">
                    <a:lumMod val="95000"/>
                    <a:lumOff val="5000"/>
                  </a:schemeClr>
                </a:solidFill>
              </a:rPr>
              <a:t> information </a:t>
            </a:r>
            <a:r>
              <a:rPr lang="en-US">
                <a:solidFill>
                  <a:schemeClr val="tx1">
                    <a:lumMod val="95000"/>
                    <a:lumOff val="5000"/>
                  </a:schemeClr>
                </a:solidFill>
              </a:rPr>
              <a:t>is needed for…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621472"/>
            <a:ext cx="7886700" cy="3615056"/>
          </a:xfrm>
        </p:spPr>
        <p:txBody>
          <a:bodyPr>
            <a:noAutofit/>
          </a:bodyPr>
          <a:lstStyle/>
          <a:p>
            <a:pPr marL="514350" indent="-514350">
              <a:buFont typeface="+mj-lt"/>
              <a:buAutoNum type="arabicPeriod"/>
            </a:pPr>
            <a:r>
              <a:rPr lang="en-US" sz="1800" b="1" dirty="0"/>
              <a:t>Dermatology Trainees (e.g. for a fellowship curriculum)</a:t>
            </a:r>
          </a:p>
          <a:p>
            <a:pPr marL="971550" lvl="1" indent="-514350">
              <a:buFont typeface="+mj-lt"/>
              <a:buAutoNum type="alphaUcPeriod"/>
            </a:pPr>
            <a:r>
              <a:rPr lang="en-US" b="1" dirty="0"/>
              <a:t>If possible, collaborate with  centers or groups involved in development of guidelines for AD</a:t>
            </a:r>
          </a:p>
          <a:p>
            <a:pPr marL="971550" lvl="1" indent="-514350">
              <a:buFont typeface="+mj-lt"/>
              <a:buAutoNum type="alphaUcPeriod"/>
            </a:pPr>
            <a:r>
              <a:rPr lang="en-US" b="1" dirty="0"/>
              <a:t>Participate in clinical trials , especially those involving new modes of action</a:t>
            </a:r>
          </a:p>
          <a:p>
            <a:pPr marL="971550" lvl="1" indent="-514350">
              <a:buFont typeface="+mj-lt"/>
              <a:buAutoNum type="alphaUcPeriod"/>
            </a:pPr>
            <a:r>
              <a:rPr lang="en-US" b="1" dirty="0"/>
              <a:t>Trainees should be encouraged to publish articles / case reports</a:t>
            </a:r>
          </a:p>
          <a:p>
            <a:pPr marL="514350" indent="-514350">
              <a:buFont typeface="+mj-lt"/>
              <a:buAutoNum type="arabicPeriod"/>
            </a:pPr>
            <a:r>
              <a:rPr lang="en-US" sz="1800" b="1" dirty="0"/>
              <a:t>General practitioners (e.g. For an accredited course)</a:t>
            </a:r>
          </a:p>
          <a:p>
            <a:pPr marL="971550" lvl="1" indent="-514350">
              <a:buFont typeface="+mj-lt"/>
              <a:buAutoNum type="alphaUcPeriod"/>
            </a:pPr>
            <a:r>
              <a:rPr lang="en-US" b="1" dirty="0"/>
              <a:t>Because of significant  advance in the pathophysiology and the development of newer therapeutic options  for AD, general practitioners should be encouraged to attend CME events to update their knowledge on AD</a:t>
            </a:r>
            <a:endParaRPr lang="en-US" sz="1800" b="1" dirty="0"/>
          </a:p>
          <a:p>
            <a:pPr marL="0" indent="0">
              <a:buNone/>
            </a:pPr>
            <a:endParaRPr lang="en-US" sz="1800" b="1" dirty="0"/>
          </a:p>
        </p:txBody>
      </p:sp>
    </p:spTree>
    <p:extLst>
      <p:ext uri="{BB962C8B-B14F-4D97-AF65-F5344CB8AC3E}">
        <p14:creationId xmlns:p14="http://schemas.microsoft.com/office/powerpoint/2010/main" val="768798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rPr>
              <a:t>What </a:t>
            </a:r>
            <a:r>
              <a:rPr lang="en-US">
                <a:solidFill>
                  <a:schemeClr val="tx1">
                    <a:lumMod val="95000"/>
                    <a:lumOff val="5000"/>
                  </a:schemeClr>
                </a:solidFill>
              </a:rPr>
              <a:t>added</a:t>
            </a:r>
            <a:r>
              <a:rPr lang="en-US" dirty="0">
                <a:solidFill>
                  <a:schemeClr val="tx1">
                    <a:lumMod val="95000"/>
                    <a:lumOff val="5000"/>
                  </a:schemeClr>
                </a:solidFill>
              </a:rPr>
              <a:t> information </a:t>
            </a:r>
            <a:r>
              <a:rPr lang="en-US">
                <a:solidFill>
                  <a:schemeClr val="tx1">
                    <a:lumMod val="95000"/>
                    <a:lumOff val="5000"/>
                  </a:schemeClr>
                </a:solidFill>
              </a:rPr>
              <a:t>is needed for…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621472"/>
            <a:ext cx="7886700" cy="3615056"/>
          </a:xfrm>
        </p:spPr>
        <p:txBody>
          <a:bodyPr>
            <a:noAutofit/>
          </a:bodyPr>
          <a:lstStyle/>
          <a:p>
            <a:pPr marL="0" indent="0">
              <a:buNone/>
            </a:pPr>
            <a:r>
              <a:rPr lang="en-US" sz="2000" b="1" dirty="0">
                <a:solidFill>
                  <a:srgbClr val="FF0000"/>
                </a:solidFill>
              </a:rPr>
              <a:t>3. </a:t>
            </a:r>
            <a:r>
              <a:rPr lang="en-US" sz="1800" b="1" dirty="0"/>
              <a:t>Adult-adolescent patients (e.g. for an Eczema school)</a:t>
            </a:r>
          </a:p>
          <a:p>
            <a:pPr marL="971550" lvl="1" indent="-514350">
              <a:buFont typeface="+mj-lt"/>
              <a:buAutoNum type="alphaUcPeriod"/>
            </a:pPr>
            <a:r>
              <a:rPr lang="en-US" b="1" dirty="0"/>
              <a:t>There is major development in AD knowledge and in therapeutic options. Patients should consider attending  education programs by recognized institution (example: Canadian Dermatology Association, Eczema Society of Canada, etc.)</a:t>
            </a:r>
          </a:p>
          <a:p>
            <a:pPr marL="971550" lvl="1" indent="-514350">
              <a:buFont typeface="+mj-lt"/>
              <a:buAutoNum type="arabicPeriod"/>
            </a:pPr>
            <a:endParaRPr lang="en-US" sz="1800" b="1" dirty="0"/>
          </a:p>
          <a:p>
            <a:pPr marL="0" indent="0">
              <a:buNone/>
            </a:pPr>
            <a:endParaRPr lang="en-US" sz="1800" b="1" dirty="0"/>
          </a:p>
        </p:txBody>
      </p:sp>
    </p:spTree>
    <p:extLst>
      <p:ext uri="{BB962C8B-B14F-4D97-AF65-F5344CB8AC3E}">
        <p14:creationId xmlns:p14="http://schemas.microsoft.com/office/powerpoint/2010/main" val="2621033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a:solidFill>
                  <a:schemeClr val="tx1">
                    <a:lumMod val="95000"/>
                    <a:lumOff val="5000"/>
                  </a:schemeClr>
                </a:solidFill>
              </a:rPr>
              <a:t>Three points most relevant to my practice?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p:txBody>
          <a:bodyPr/>
          <a:lstStyle/>
          <a:p>
            <a:pPr marL="514350" indent="-514350">
              <a:buFont typeface="+mj-lt"/>
              <a:buAutoNum type="arabicPeriod"/>
            </a:pPr>
            <a:r>
              <a:rPr lang="en-US" b="1" dirty="0"/>
              <a:t>Guidelines from the EADV (2020) are practical and easy to use</a:t>
            </a:r>
          </a:p>
          <a:p>
            <a:pPr marL="514350" indent="-514350">
              <a:buFont typeface="+mj-lt"/>
              <a:buAutoNum type="arabicPeriod"/>
            </a:pPr>
            <a:r>
              <a:rPr lang="en-US" b="1" dirty="0"/>
              <a:t>The newer options (namely the JAK inhibitors) offers greater efficacy</a:t>
            </a:r>
          </a:p>
          <a:p>
            <a:pPr marL="0" indent="0">
              <a:buNone/>
            </a:pPr>
            <a:endParaRPr lang="en-US" dirty="0"/>
          </a:p>
        </p:txBody>
      </p:sp>
      <p:sp>
        <p:nvSpPr>
          <p:cNvPr id="4" name="Title 1">
            <a:extLst>
              <a:ext uri="{FF2B5EF4-FFF2-40B4-BE49-F238E27FC236}">
                <a16:creationId xmlns:a16="http://schemas.microsoft.com/office/drawing/2014/main" id="{2A96C04A-0839-6466-9C20-EA13DBE14BB7}"/>
              </a:ext>
            </a:extLst>
          </p:cNvPr>
          <p:cNvSpPr txBox="1">
            <a:spLocks/>
          </p:cNvSpPr>
          <p:nvPr/>
        </p:nvSpPr>
        <p:spPr>
          <a:xfrm>
            <a:off x="628650" y="3227578"/>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rPr>
              <a:t>Points relevant to my practice not found and/or irrelevant info?   </a:t>
            </a:r>
          </a:p>
        </p:txBody>
      </p:sp>
      <p:sp>
        <p:nvSpPr>
          <p:cNvPr id="5" name="Content Placeholder 2">
            <a:extLst>
              <a:ext uri="{FF2B5EF4-FFF2-40B4-BE49-F238E27FC236}">
                <a16:creationId xmlns:a16="http://schemas.microsoft.com/office/drawing/2014/main" id="{7910B199-6EEE-4789-FA54-8DF8461472D6}"/>
              </a:ext>
            </a:extLst>
          </p:cNvPr>
          <p:cNvSpPr txBox="1">
            <a:spLocks/>
          </p:cNvSpPr>
          <p:nvPr/>
        </p:nvSpPr>
        <p:spPr>
          <a:xfrm>
            <a:off x="628650" y="4326572"/>
            <a:ext cx="7886700" cy="3615056"/>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More data are needed for the pediatric and elderly population </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We need information on optimization of the newer therapeutic agents</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As well as on combination therapy</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3772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81D7-3177-A93D-E726-20FDB0669E91}"/>
              </a:ext>
            </a:extLst>
          </p:cNvPr>
          <p:cNvSpPr>
            <a:spLocks noGrp="1"/>
          </p:cNvSpPr>
          <p:nvPr>
            <p:ph type="title"/>
          </p:nvPr>
        </p:nvSpPr>
        <p:spPr>
          <a:xfrm>
            <a:off x="616458" y="629920"/>
            <a:ext cx="7886700" cy="886441"/>
          </a:xfrm>
        </p:spPr>
        <p:txBody>
          <a:bodyPr>
            <a:normAutofit fontScale="90000"/>
          </a:bodyPr>
          <a:lstStyle/>
          <a:p>
            <a:r>
              <a:rPr lang="en-US" dirty="0"/>
              <a:t>Prepare 2-3 post-video questions for </a:t>
            </a:r>
            <a:r>
              <a:rPr lang="en-US" dirty="0" err="1"/>
              <a:t>derm</a:t>
            </a:r>
            <a:r>
              <a:rPr lang="en-US" dirty="0"/>
              <a:t> trainees  </a:t>
            </a:r>
            <a:br>
              <a:rPr lang="en-US" dirty="0"/>
            </a:br>
            <a:br>
              <a:rPr lang="en-US" sz="1300" b="0" dirty="0"/>
            </a:br>
            <a:r>
              <a:rPr lang="en-US" sz="1600" b="0" dirty="0"/>
              <a:t>(Multiple choice, true/false, and/or short-answer questions from topic</a:t>
            </a:r>
            <a:r>
              <a:rPr lang="en-US" sz="1600" dirty="0"/>
              <a:t>)</a:t>
            </a:r>
          </a:p>
        </p:txBody>
      </p:sp>
      <p:sp>
        <p:nvSpPr>
          <p:cNvPr id="3" name="Content Placeholder 2">
            <a:extLst>
              <a:ext uri="{FF2B5EF4-FFF2-40B4-BE49-F238E27FC236}">
                <a16:creationId xmlns:a16="http://schemas.microsoft.com/office/drawing/2014/main" id="{8DD7AD20-48B3-389F-C022-B838310B3EF5}"/>
              </a:ext>
            </a:extLst>
          </p:cNvPr>
          <p:cNvSpPr>
            <a:spLocks noGrp="1"/>
          </p:cNvSpPr>
          <p:nvPr>
            <p:ph idx="1"/>
          </p:nvPr>
        </p:nvSpPr>
        <p:spPr>
          <a:xfrm>
            <a:off x="628650" y="2374265"/>
            <a:ext cx="7886700" cy="3615056"/>
          </a:xfrm>
        </p:spPr>
        <p:txBody>
          <a:bodyPr/>
          <a:lstStyle/>
          <a:p>
            <a:r>
              <a:rPr lang="en-US" b="1" dirty="0"/>
              <a:t>Question 1: What is the maximum score for:</a:t>
            </a:r>
          </a:p>
          <a:p>
            <a:pPr lvl="1"/>
            <a:r>
              <a:rPr lang="en-US" b="1" dirty="0"/>
              <a:t>EASI</a:t>
            </a:r>
          </a:p>
          <a:p>
            <a:pPr lvl="1"/>
            <a:r>
              <a:rPr lang="en-US" b="1" dirty="0"/>
              <a:t>SCORAD</a:t>
            </a:r>
          </a:p>
          <a:p>
            <a:pPr lvl="1"/>
            <a:r>
              <a:rPr lang="en-US" b="1" dirty="0"/>
              <a:t>POEM</a:t>
            </a:r>
          </a:p>
          <a:p>
            <a:pPr lvl="1"/>
            <a:r>
              <a:rPr lang="en-US" b="1" dirty="0"/>
              <a:t>DLQI</a:t>
            </a:r>
          </a:p>
          <a:p>
            <a:endParaRPr lang="en-US" dirty="0"/>
          </a:p>
          <a:p>
            <a:r>
              <a:rPr lang="en-US" b="1" dirty="0"/>
              <a:t>Question 2: name: (not necessarily approved in Canada)</a:t>
            </a:r>
          </a:p>
          <a:p>
            <a:pPr lvl="1"/>
            <a:r>
              <a:rPr lang="en-US" b="1" dirty="0"/>
              <a:t>3 JAK inhibitors for the treatment of AD</a:t>
            </a:r>
          </a:p>
          <a:p>
            <a:pPr lvl="1"/>
            <a:r>
              <a:rPr lang="en-US" b="1" dirty="0"/>
              <a:t>4 biological agents for the treatment of AD </a:t>
            </a:r>
          </a:p>
        </p:txBody>
      </p:sp>
    </p:spTree>
    <p:extLst>
      <p:ext uri="{BB962C8B-B14F-4D97-AF65-F5344CB8AC3E}">
        <p14:creationId xmlns:p14="http://schemas.microsoft.com/office/powerpoint/2010/main" val="3244925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629920"/>
            <a:ext cx="8179684" cy="886441"/>
          </a:xfrm>
        </p:spPr>
        <p:txBody>
          <a:bodyPr>
            <a:noAutofit/>
          </a:bodyPr>
          <a:lstStyle/>
          <a:p>
            <a:r>
              <a:rPr lang="en-US" dirty="0">
                <a:solidFill>
                  <a:schemeClr val="tx1">
                    <a:lumMod val="95000"/>
                    <a:lumOff val="5000"/>
                  </a:schemeClr>
                </a:solidFill>
                <a:latin typeface="Arial Black"/>
              </a:rPr>
              <a:t>Key Takeaway: Vote via Annotation</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49" y="1825624"/>
            <a:ext cx="8434327" cy="4918075"/>
          </a:xfrm>
        </p:spPr>
        <p:txBody>
          <a:bodyPr vert="horz" lIns="91440" tIns="45720" rIns="91440" bIns="45720" rtlCol="0" anchor="t">
            <a:normAutofit/>
          </a:bodyPr>
          <a:lstStyle/>
          <a:p>
            <a:pPr marL="342900" indent="-342900">
              <a:lnSpc>
                <a:spcPct val="115000"/>
              </a:lnSpc>
              <a:buFont typeface="+mj-lt"/>
              <a:buAutoNum type="arabicPeriod"/>
            </a:pPr>
            <a:r>
              <a:rPr lang="en-CA" sz="1900" b="1" dirty="0">
                <a:ea typeface="Calibri" panose="020F0502020204030204" pitchFamily="34" charset="0"/>
              </a:rPr>
              <a:t>Takeaway subject 1: clinical guidelines based on AD severity scores</a:t>
            </a:r>
          </a:p>
          <a:p>
            <a:pPr marL="342900" indent="-342900">
              <a:lnSpc>
                <a:spcPct val="115000"/>
              </a:lnSpc>
              <a:buFont typeface="+mj-lt"/>
              <a:buAutoNum type="arabicPeriod"/>
            </a:pPr>
            <a:endParaRPr lang="en-CA" sz="1900" b="1" dirty="0">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Takeaway subject</a:t>
            </a:r>
            <a:r>
              <a:rPr lang="en-CA" sz="1900" b="1" u="none" strike="noStrike" dirty="0">
                <a:effectLst/>
                <a:ea typeface="Calibri" panose="020F0502020204030204" pitchFamily="34" charset="0"/>
              </a:rPr>
              <a:t> 2: Patient reported outcomes</a:t>
            </a:r>
          </a:p>
          <a:p>
            <a:pPr marL="342900" lvl="0" indent="-342900">
              <a:lnSpc>
                <a:spcPct val="115000"/>
              </a:lnSpc>
              <a:buFont typeface="+mj-lt"/>
              <a:buAutoNum type="arabicPeriod"/>
            </a:pPr>
            <a:endParaRPr lang="en-CA" sz="1900" b="1" u="none" strike="noStrike" dirty="0">
              <a:effectLst/>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Takeaway subject 3: Guidelines in development for AD</a:t>
            </a:r>
          </a:p>
          <a:p>
            <a:pPr marL="342900" lvl="0" indent="-342900">
              <a:lnSpc>
                <a:spcPct val="115000"/>
              </a:lnSpc>
              <a:buFont typeface="+mj-lt"/>
              <a:buAutoNum type="arabicPeriod"/>
            </a:pPr>
            <a:endParaRPr lang="en-CA" sz="1900" b="1" dirty="0">
              <a:ea typeface="Calibri" panose="020F0502020204030204" pitchFamily="34" charset="0"/>
            </a:endParaRPr>
          </a:p>
          <a:p>
            <a:pPr marL="342900" lvl="0" indent="-342900">
              <a:lnSpc>
                <a:spcPct val="115000"/>
              </a:lnSpc>
              <a:buFont typeface="+mj-lt"/>
              <a:buAutoNum type="arabicPeriod"/>
            </a:pPr>
            <a:r>
              <a:rPr lang="en-CA" sz="1900" b="1" dirty="0"/>
              <a:t>Safety and Efficacy of Treatments for AD</a:t>
            </a:r>
          </a:p>
          <a:p>
            <a:pPr marL="342900" lvl="0" indent="-342900">
              <a:lnSpc>
                <a:spcPct val="115000"/>
              </a:lnSpc>
              <a:buFont typeface="+mj-lt"/>
              <a:buAutoNum type="arabicPeriod"/>
            </a:pPr>
            <a:endParaRPr lang="en-CA" sz="1900" b="1" dirty="0"/>
          </a:p>
          <a:p>
            <a:pPr marL="342900" lvl="0" indent="-342900">
              <a:lnSpc>
                <a:spcPct val="115000"/>
              </a:lnSpc>
              <a:buFont typeface="+mj-lt"/>
              <a:buAutoNum type="arabicPeriod"/>
            </a:pPr>
            <a:r>
              <a:rPr lang="en-CA" sz="1900" b="1" dirty="0"/>
              <a:t>Guidelines in particular populations</a:t>
            </a:r>
          </a:p>
          <a:p>
            <a:pPr marL="342900" lvl="0" indent="-342900">
              <a:lnSpc>
                <a:spcPct val="115000"/>
              </a:lnSpc>
              <a:buFont typeface="+mj-lt"/>
              <a:buAutoNum type="arabicPeriod"/>
            </a:pPr>
            <a:endParaRPr lang="en-CA" sz="1900" b="1" dirty="0"/>
          </a:p>
          <a:p>
            <a:pPr marL="800100" lvl="1" indent="-342900">
              <a:lnSpc>
                <a:spcPct val="115000"/>
              </a:lnSpc>
              <a:buFont typeface="+mj-lt"/>
              <a:buAutoNum type="alphaU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2049651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DE84C-0F00-1540-FC50-597661BB03E2}"/>
              </a:ext>
            </a:extLst>
          </p:cNvPr>
          <p:cNvSpPr txBox="1">
            <a:spLocks/>
          </p:cNvSpPr>
          <p:nvPr/>
        </p:nvSpPr>
        <p:spPr>
          <a:xfrm>
            <a:off x="1373443" y="1538020"/>
            <a:ext cx="6725093" cy="165989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A-Topics: Topic 4</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Novel Topical Therapies for the Treatment of Atopic Dermatitis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
        <p:nvSpPr>
          <p:cNvPr id="9" name="Subtitle 2">
            <a:extLst>
              <a:ext uri="{FF2B5EF4-FFF2-40B4-BE49-F238E27FC236}">
                <a16:creationId xmlns:a16="http://schemas.microsoft.com/office/drawing/2014/main" id="{54167FD6-C8DB-E8A5-2CEB-51778A262EE2}"/>
              </a:ext>
            </a:extLst>
          </p:cNvPr>
          <p:cNvSpPr txBox="1">
            <a:spLocks/>
          </p:cNvSpPr>
          <p:nvPr/>
        </p:nvSpPr>
        <p:spPr>
          <a:xfrm>
            <a:off x="1143000" y="3035823"/>
            <a:ext cx="6858000" cy="1476910"/>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0"/>
              </a:spcBef>
              <a:buClr>
                <a:srgbClr val="ED1A2F"/>
              </a:buClr>
              <a:buSzPct val="115000"/>
              <a:buFont typeface="Arial" panose="020B0604020202020204" pitchFamily="34" charset="0"/>
              <a:buNone/>
              <a:defRPr sz="16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Scientific Panel Lecturer: Chih-Ho Hong</a:t>
            </a: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Community panelist: Charles Lynde</a:t>
            </a:r>
          </a:p>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Affiliations: Medical Director, </a:t>
            </a:r>
            <a:r>
              <a:rPr kumimoji="0" lang="en-US" sz="16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Lynderm</a:t>
            </a: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Research</a:t>
            </a:r>
          </a:p>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Associate Professor, University of Toronto </a:t>
            </a:r>
          </a:p>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endParaRPr kumimoji="0" lang="en-US"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327A6912-AA71-1C5C-578E-AE74006539FA}"/>
              </a:ext>
            </a:extLst>
          </p:cNvPr>
          <p:cNvPicPr>
            <a:picLocks noChangeAspect="1"/>
          </p:cNvPicPr>
          <p:nvPr/>
        </p:nvPicPr>
        <p:blipFill>
          <a:blip r:embed="rId3"/>
          <a:stretch>
            <a:fillRect/>
          </a:stretch>
        </p:blipFill>
        <p:spPr>
          <a:xfrm>
            <a:off x="7565480" y="5377814"/>
            <a:ext cx="1570232" cy="1443600"/>
          </a:xfrm>
          <a:prstGeom prst="rect">
            <a:avLst/>
          </a:prstGeom>
        </p:spPr>
      </p:pic>
    </p:spTree>
    <p:extLst>
      <p:ext uri="{BB962C8B-B14F-4D97-AF65-F5344CB8AC3E}">
        <p14:creationId xmlns:p14="http://schemas.microsoft.com/office/powerpoint/2010/main" val="21414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B9FB3-B046-41CF-99D0-4277AF79EE25}"/>
              </a:ext>
            </a:extLst>
          </p:cNvPr>
          <p:cNvSpPr>
            <a:spLocks noGrp="1"/>
          </p:cNvSpPr>
          <p:nvPr>
            <p:ph type="title"/>
          </p:nvPr>
        </p:nvSpPr>
        <p:spPr>
          <a:xfrm>
            <a:off x="524478" y="28401"/>
            <a:ext cx="7886700" cy="886441"/>
          </a:xfrm>
        </p:spPr>
        <p:txBody>
          <a:bodyPr>
            <a:normAutofit/>
          </a:bodyPr>
          <a:lstStyle/>
          <a:p>
            <a:r>
              <a:rPr lang="en-CA" dirty="0"/>
              <a:t>How to Annotate</a:t>
            </a:r>
          </a:p>
        </p:txBody>
      </p:sp>
      <p:sp>
        <p:nvSpPr>
          <p:cNvPr id="3" name="Slide Number Placeholder 2">
            <a:extLst>
              <a:ext uri="{FF2B5EF4-FFF2-40B4-BE49-F238E27FC236}">
                <a16:creationId xmlns:a16="http://schemas.microsoft.com/office/drawing/2014/main" id="{94C21DD0-1771-4D8B-9A4C-022E3BDBDBA3}"/>
              </a:ext>
            </a:extLst>
          </p:cNvPr>
          <p:cNvSpPr>
            <a:spLocks noGrp="1"/>
          </p:cNvSpPr>
          <p:nvPr>
            <p:ph type="sldNum" sz="quarter" idx="12"/>
          </p:nvPr>
        </p:nvSpPr>
        <p:spPr/>
        <p:txBody>
          <a:bodyPr/>
          <a:lstStyle/>
          <a:p>
            <a:pPr algn="r" defTabSz="685800">
              <a:defRPr/>
            </a:pPr>
            <a:fld id="{7FFEB7F6-0CCC-457C-B9EE-74F324E8EF47}" type="slidenum">
              <a:rPr lang="en-CA" sz="675">
                <a:solidFill>
                  <a:srgbClr val="59666F"/>
                </a:solidFill>
                <a:latin typeface="Arial" panose="020B0604020202020204"/>
              </a:rPr>
              <a:pPr algn="r" defTabSz="685800">
                <a:defRPr/>
              </a:pPr>
              <a:t>4</a:t>
            </a:fld>
            <a:endParaRPr lang="en-CA" sz="675">
              <a:solidFill>
                <a:srgbClr val="59666F"/>
              </a:solidFill>
              <a:latin typeface="Arial" panose="020B0604020202020204"/>
            </a:endParaRPr>
          </a:p>
        </p:txBody>
      </p:sp>
      <p:sp>
        <p:nvSpPr>
          <p:cNvPr id="4" name="Content Placeholder 2">
            <a:extLst>
              <a:ext uri="{FF2B5EF4-FFF2-40B4-BE49-F238E27FC236}">
                <a16:creationId xmlns:a16="http://schemas.microsoft.com/office/drawing/2014/main" id="{B5BB30FD-F02B-43CA-9F7D-5E8C3708D032}"/>
              </a:ext>
            </a:extLst>
          </p:cNvPr>
          <p:cNvSpPr txBox="1">
            <a:spLocks/>
          </p:cNvSpPr>
          <p:nvPr/>
        </p:nvSpPr>
        <p:spPr>
          <a:xfrm>
            <a:off x="28575" y="5449046"/>
            <a:ext cx="9144000" cy="1177893"/>
          </a:xfrm>
          <a:prstGeom prst="rect">
            <a:avLst/>
          </a:prstGeom>
          <a:solidFill>
            <a:schemeClr val="accent1"/>
          </a:solidFill>
          <a:ln w="22225">
            <a:noFill/>
          </a:ln>
        </p:spPr>
        <p:txBody>
          <a:bodyPr vert="horz" lIns="540000" tIns="81000" rIns="68580" bIns="135000" rtlCol="0" anchor="ctr">
            <a:normAutofit fontScale="25000" lnSpcReduction="20000"/>
          </a:bodyPr>
          <a:lstStyle>
            <a:lvl1pPr marL="228600" indent="-228600" algn="l" defTabSz="914400" rtl="0" eaLnBrk="1" latinLnBrk="0" hangingPunct="1">
              <a:lnSpc>
                <a:spcPct val="100000"/>
              </a:lnSpc>
              <a:spcBef>
                <a:spcPts val="1200"/>
              </a:spcBef>
              <a:buClr>
                <a:schemeClr val="accent1"/>
              </a:buClr>
              <a:buFont typeface="Wingdings" panose="05000000000000000000" pitchFamily="2" charset="2"/>
              <a:buChar char="§"/>
              <a:defRPr sz="2800" kern="1200">
                <a:solidFill>
                  <a:schemeClr val="tx2">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Clr>
                <a:schemeClr val="accent1"/>
              </a:buClr>
              <a:buFont typeface="Wingdings" panose="05000000000000000000" pitchFamily="2" charset="2"/>
              <a:buChar char="§"/>
              <a:defRPr sz="2400" kern="1200">
                <a:solidFill>
                  <a:schemeClr val="tx2">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Clr>
                <a:schemeClr val="accent1"/>
              </a:buClr>
              <a:buFont typeface="Wingdings" panose="05000000000000000000" pitchFamily="2" charset="2"/>
              <a:buChar char="§"/>
              <a:defRPr sz="2000" kern="1200">
                <a:solidFill>
                  <a:schemeClr val="tx2">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200"/>
              </a:spcBef>
              <a:buClr>
                <a:schemeClr val="accent1"/>
              </a:buClr>
              <a:buFont typeface="Wingdings" panose="05000000000000000000" pitchFamily="2" charset="2"/>
              <a:buChar char="§"/>
              <a:defRPr sz="1800" kern="1200">
                <a:solidFill>
                  <a:schemeClr val="tx2">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
              </a:spcBef>
              <a:buClr>
                <a:schemeClr val="accent1"/>
              </a:buClr>
              <a:buFont typeface="Wingdings" panose="05000000000000000000" pitchFamily="2" charset="2"/>
              <a:buChar char="§"/>
              <a:defRPr sz="1800" kern="1200">
                <a:solidFill>
                  <a:schemeClr val="tx2">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base">
              <a:spcBef>
                <a:spcPts val="900"/>
              </a:spcBef>
              <a:spcAft>
                <a:spcPct val="0"/>
              </a:spcAft>
              <a:buClr>
                <a:srgbClr val="2A3B7D"/>
              </a:buClr>
              <a:buNone/>
              <a:defRPr/>
            </a:pPr>
            <a:r>
              <a:rPr lang="en-CA" sz="6400" b="1" dirty="0">
                <a:solidFill>
                  <a:srgbClr val="FFFFFF"/>
                </a:solidFill>
              </a:rPr>
              <a:t>Instructions on how to ANNOTATE in ZOOM: </a:t>
            </a:r>
          </a:p>
          <a:p>
            <a:pPr marL="0" indent="0" defTabSz="685800" fontAlgn="base">
              <a:lnSpc>
                <a:spcPct val="160000"/>
              </a:lnSpc>
              <a:spcBef>
                <a:spcPts val="900"/>
              </a:spcBef>
              <a:spcAft>
                <a:spcPct val="0"/>
              </a:spcAft>
              <a:buClr>
                <a:srgbClr val="2A3B7D"/>
              </a:buClr>
              <a:buNone/>
              <a:defRPr/>
            </a:pPr>
            <a:r>
              <a:rPr lang="en-CA" sz="4800" dirty="0">
                <a:solidFill>
                  <a:srgbClr val="FFFFFF"/>
                </a:solidFill>
              </a:rPr>
              <a:t>To activate the annotations feature, click on the “View Options” dropdown on your Zoom control panel or top of your screen. </a:t>
            </a:r>
            <a:br>
              <a:rPr lang="en-CA" sz="4800" dirty="0">
                <a:solidFill>
                  <a:srgbClr val="FFFFFF"/>
                </a:solidFill>
              </a:rPr>
            </a:br>
            <a:r>
              <a:rPr lang="en-CA" sz="4800" dirty="0">
                <a:solidFill>
                  <a:srgbClr val="FFFFFF"/>
                </a:solidFill>
              </a:rPr>
              <a:t>Select “Annotations”. A new sub-panel will appear and you can select the annotation tools you wish to use. </a:t>
            </a:r>
            <a:br>
              <a:rPr lang="en-CA" sz="4800" dirty="0">
                <a:solidFill>
                  <a:srgbClr val="FFFFFF"/>
                </a:solidFill>
              </a:rPr>
            </a:br>
            <a:r>
              <a:rPr lang="en-CA" sz="4800" dirty="0">
                <a:solidFill>
                  <a:srgbClr val="FFFFFF"/>
                </a:solidFill>
              </a:rPr>
              <a:t>Simply select the tool and click on the screen to annotate. The most useful annotations include the stamp or text options</a:t>
            </a:r>
            <a:r>
              <a:rPr lang="en-CA" sz="3600" dirty="0">
                <a:solidFill>
                  <a:srgbClr val="FFFFFF"/>
                </a:solidFill>
              </a:rPr>
              <a:t>.</a:t>
            </a:r>
            <a:endParaRPr lang="en-CA" sz="3600" b="1" dirty="0">
              <a:solidFill>
                <a:srgbClr val="FFFFFF"/>
              </a:solidFill>
            </a:endParaRPr>
          </a:p>
        </p:txBody>
      </p:sp>
      <p:grpSp>
        <p:nvGrpSpPr>
          <p:cNvPr id="7" name="Group 6">
            <a:extLst>
              <a:ext uri="{FF2B5EF4-FFF2-40B4-BE49-F238E27FC236}">
                <a16:creationId xmlns:a16="http://schemas.microsoft.com/office/drawing/2014/main" id="{B5446DDB-41A4-4D06-BB15-4D8420EB8B59}"/>
              </a:ext>
            </a:extLst>
          </p:cNvPr>
          <p:cNvGrpSpPr/>
          <p:nvPr/>
        </p:nvGrpSpPr>
        <p:grpSpPr>
          <a:xfrm>
            <a:off x="1037466" y="4456988"/>
            <a:ext cx="7069068" cy="633215"/>
            <a:chOff x="1425238" y="2669597"/>
            <a:chExt cx="9269237" cy="844286"/>
          </a:xfrm>
        </p:grpSpPr>
        <p:pic>
          <p:nvPicPr>
            <p:cNvPr id="5" name="Picture 4">
              <a:extLst>
                <a:ext uri="{FF2B5EF4-FFF2-40B4-BE49-F238E27FC236}">
                  <a16:creationId xmlns:a16="http://schemas.microsoft.com/office/drawing/2014/main" id="{475E76CE-3B7B-4CA2-868D-46A7789D0394}"/>
                </a:ext>
              </a:extLst>
            </p:cNvPr>
            <p:cNvPicPr>
              <a:picLocks noChangeAspect="1"/>
            </p:cNvPicPr>
            <p:nvPr/>
          </p:nvPicPr>
          <p:blipFill rotWithShape="1">
            <a:blip r:embed="rId2"/>
            <a:srcRect l="60065" t="8556" r="18572" b="87642"/>
            <a:stretch/>
          </p:blipFill>
          <p:spPr>
            <a:xfrm>
              <a:off x="1425238" y="2851889"/>
              <a:ext cx="9269237" cy="542109"/>
            </a:xfrm>
            <a:prstGeom prst="rect">
              <a:avLst/>
            </a:prstGeom>
          </p:spPr>
        </p:pic>
        <p:sp>
          <p:nvSpPr>
            <p:cNvPr id="6" name="Rectangle 5">
              <a:extLst>
                <a:ext uri="{FF2B5EF4-FFF2-40B4-BE49-F238E27FC236}">
                  <a16:creationId xmlns:a16="http://schemas.microsoft.com/office/drawing/2014/main" id="{4B228B52-737B-4AD4-AAF1-32CC4D6DCD66}"/>
                </a:ext>
              </a:extLst>
            </p:cNvPr>
            <p:cNvSpPr/>
            <p:nvPr/>
          </p:nvSpPr>
          <p:spPr>
            <a:xfrm>
              <a:off x="4392295" y="2669597"/>
              <a:ext cx="748830" cy="844286"/>
            </a:xfrm>
            <a:prstGeom prst="rect">
              <a:avLst/>
            </a:prstGeom>
            <a:noFill/>
            <a:ln w="57150">
              <a:solidFill>
                <a:srgbClr val="EEAD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a:solidFill>
                  <a:prstClr val="white"/>
                </a:solidFill>
                <a:latin typeface="Arial" panose="020B0604020202020204"/>
              </a:endParaRPr>
            </a:p>
          </p:txBody>
        </p:sp>
      </p:grpSp>
      <p:pic>
        <p:nvPicPr>
          <p:cNvPr id="10" name="Picture 9">
            <a:extLst>
              <a:ext uri="{FF2B5EF4-FFF2-40B4-BE49-F238E27FC236}">
                <a16:creationId xmlns:a16="http://schemas.microsoft.com/office/drawing/2014/main" id="{651F128F-0B55-DC09-F937-8C02A74397E0}"/>
              </a:ext>
            </a:extLst>
          </p:cNvPr>
          <p:cNvPicPr>
            <a:picLocks noChangeAspect="1"/>
          </p:cNvPicPr>
          <p:nvPr/>
        </p:nvPicPr>
        <p:blipFill>
          <a:blip r:embed="rId3"/>
          <a:stretch>
            <a:fillRect/>
          </a:stretch>
        </p:blipFill>
        <p:spPr>
          <a:xfrm>
            <a:off x="576841" y="850963"/>
            <a:ext cx="7558268" cy="3100071"/>
          </a:xfrm>
          <a:prstGeom prst="rect">
            <a:avLst/>
          </a:prstGeom>
        </p:spPr>
      </p:pic>
    </p:spTree>
    <p:extLst>
      <p:ext uri="{BB962C8B-B14F-4D97-AF65-F5344CB8AC3E}">
        <p14:creationId xmlns:p14="http://schemas.microsoft.com/office/powerpoint/2010/main" val="418090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9B2E4C-D7BC-D249-9E2A-8FA8CA81B2DA}"/>
              </a:ext>
            </a:extLst>
          </p:cNvPr>
          <p:cNvSpPr>
            <a:spLocks noGrp="1"/>
          </p:cNvSpPr>
          <p:nvPr>
            <p:ph sz="half" idx="1"/>
          </p:nvPr>
        </p:nvSpPr>
        <p:spPr>
          <a:xfrm>
            <a:off x="628650" y="2333297"/>
            <a:ext cx="3464715" cy="3843666"/>
          </a:xfrm>
        </p:spPr>
        <p:txBody>
          <a:bodyPr vert="horz" lIns="91440" tIns="45720" rIns="91440" bIns="45720" rtlCol="0">
            <a:normAutofit fontScale="70000" lnSpcReduction="20000"/>
          </a:bodyPr>
          <a:lstStyle/>
          <a:p>
            <a:pPr>
              <a:lnSpc>
                <a:spcPct val="90000"/>
              </a:lnSpc>
              <a:spcAft>
                <a:spcPts val="600"/>
              </a:spcAft>
            </a:pPr>
            <a:r>
              <a:rPr lang="en-US" sz="1700" b="1" dirty="0">
                <a:solidFill>
                  <a:schemeClr val="tx1"/>
                </a:solidFill>
                <a:latin typeface="+mn-lt"/>
                <a:cs typeface="+mn-cs"/>
              </a:rPr>
              <a:t>Dr. Charles W. Lynde has been a speaker and/or consultant to: </a:t>
            </a:r>
          </a:p>
          <a:p>
            <a:pPr indent="-228600">
              <a:lnSpc>
                <a:spcPct val="90000"/>
              </a:lnSpc>
              <a:spcAft>
                <a:spcPts val="600"/>
              </a:spcAft>
              <a:buFont typeface="Arial" panose="020B0604020202020204" pitchFamily="34" charset="0"/>
              <a:buChar char="•"/>
            </a:pPr>
            <a:r>
              <a:rPr lang="en-US" sz="1700" dirty="0">
                <a:solidFill>
                  <a:schemeClr val="tx1"/>
                </a:solidFill>
                <a:latin typeface="+mn-lt"/>
                <a:cs typeface="+mn-cs"/>
              </a:rPr>
              <a:t>AbbVie, Amgen, </a:t>
            </a:r>
            <a:r>
              <a:rPr lang="en-US" sz="1700" dirty="0" err="1">
                <a:solidFill>
                  <a:schemeClr val="tx1"/>
                </a:solidFill>
                <a:latin typeface="+mn-lt"/>
                <a:cs typeface="+mn-cs"/>
              </a:rPr>
              <a:t>Aralez</a:t>
            </a:r>
            <a:r>
              <a:rPr lang="en-US" sz="1700" dirty="0">
                <a:solidFill>
                  <a:schemeClr val="tx1"/>
                </a:solidFill>
                <a:latin typeface="+mn-lt"/>
                <a:cs typeface="+mn-cs"/>
              </a:rPr>
              <a:t>, </a:t>
            </a:r>
            <a:r>
              <a:rPr lang="en-US" sz="1700" dirty="0" err="1">
                <a:solidFill>
                  <a:schemeClr val="tx1"/>
                </a:solidFill>
                <a:latin typeface="+mn-lt"/>
                <a:cs typeface="+mn-cs"/>
              </a:rPr>
              <a:t>Arcutis</a:t>
            </a:r>
            <a:r>
              <a:rPr lang="en-US" sz="1700" dirty="0">
                <a:solidFill>
                  <a:schemeClr val="tx1"/>
                </a:solidFill>
                <a:latin typeface="+mn-lt"/>
                <a:cs typeface="+mn-cs"/>
              </a:rPr>
              <a:t>, Bausch Health, Bayer, Boehringer Ingelheim, Bristol Myers Squibb, Celgene, Cipher, </a:t>
            </a:r>
            <a:r>
              <a:rPr lang="en-US" sz="1700" dirty="0" err="1">
                <a:solidFill>
                  <a:schemeClr val="tx1"/>
                </a:solidFill>
                <a:latin typeface="+mn-lt"/>
                <a:cs typeface="+mn-cs"/>
              </a:rPr>
              <a:t>Dermavant</a:t>
            </a:r>
            <a:r>
              <a:rPr lang="en-US" sz="1700" dirty="0">
                <a:solidFill>
                  <a:schemeClr val="tx1"/>
                </a:solidFill>
                <a:latin typeface="+mn-lt"/>
                <a:cs typeface="+mn-cs"/>
              </a:rPr>
              <a:t>, Devonian, Eli Lilly, , </a:t>
            </a:r>
            <a:r>
              <a:rPr lang="en-US" sz="1700" dirty="0" err="1">
                <a:solidFill>
                  <a:schemeClr val="tx1"/>
                </a:solidFill>
                <a:latin typeface="+mn-lt"/>
                <a:cs typeface="+mn-cs"/>
              </a:rPr>
              <a:t>Fresnius</a:t>
            </a:r>
            <a:r>
              <a:rPr lang="en-US" sz="1700" dirty="0">
                <a:solidFill>
                  <a:schemeClr val="tx1"/>
                </a:solidFill>
                <a:latin typeface="+mn-lt"/>
                <a:cs typeface="+mn-cs"/>
              </a:rPr>
              <a:t> </a:t>
            </a:r>
            <a:r>
              <a:rPr lang="en-US" sz="1700" dirty="0" err="1">
                <a:solidFill>
                  <a:schemeClr val="tx1"/>
                </a:solidFill>
                <a:latin typeface="+mn-lt"/>
                <a:cs typeface="+mn-cs"/>
              </a:rPr>
              <a:t>Kabi</a:t>
            </a:r>
            <a:r>
              <a:rPr lang="en-US" sz="1700" dirty="0">
                <a:solidFill>
                  <a:schemeClr val="tx1"/>
                </a:solidFill>
                <a:latin typeface="+mn-lt"/>
                <a:cs typeface="+mn-cs"/>
              </a:rPr>
              <a:t>, Galderma, GSK, </a:t>
            </a:r>
            <a:r>
              <a:rPr lang="en-US" sz="1700" dirty="0" err="1">
                <a:solidFill>
                  <a:schemeClr val="tx1"/>
                </a:solidFill>
                <a:latin typeface="+mn-lt"/>
                <a:cs typeface="+mn-cs"/>
              </a:rPr>
              <a:t>InCyte</a:t>
            </a:r>
            <a:r>
              <a:rPr lang="en-US" sz="1700" dirty="0">
                <a:solidFill>
                  <a:schemeClr val="tx1"/>
                </a:solidFill>
                <a:latin typeface="+mn-lt"/>
                <a:cs typeface="+mn-cs"/>
              </a:rPr>
              <a:t>, </a:t>
            </a:r>
            <a:r>
              <a:rPr lang="en-US" sz="1700" dirty="0" err="1">
                <a:solidFill>
                  <a:schemeClr val="tx1"/>
                </a:solidFill>
                <a:latin typeface="+mn-lt"/>
                <a:cs typeface="+mn-cs"/>
              </a:rPr>
              <a:t>Innovaderm</a:t>
            </a:r>
            <a:r>
              <a:rPr lang="en-US" sz="1700" dirty="0">
                <a:solidFill>
                  <a:schemeClr val="tx1"/>
                </a:solidFill>
                <a:latin typeface="+mn-lt"/>
                <a:cs typeface="+mn-cs"/>
              </a:rPr>
              <a:t>, </a:t>
            </a:r>
            <a:r>
              <a:rPr lang="en-US" sz="1700" dirty="0" err="1">
                <a:solidFill>
                  <a:schemeClr val="tx1"/>
                </a:solidFill>
                <a:latin typeface="+mn-lt"/>
                <a:cs typeface="+mn-cs"/>
              </a:rPr>
              <a:t>Intega</a:t>
            </a:r>
            <a:r>
              <a:rPr lang="en-US" sz="1700" dirty="0">
                <a:solidFill>
                  <a:schemeClr val="tx1"/>
                </a:solidFill>
                <a:latin typeface="+mn-lt"/>
                <a:cs typeface="+mn-cs"/>
              </a:rPr>
              <a:t> Skin, Janssen, Kyowa Kirin, La Roche Posay, LEO Pharma, </a:t>
            </a:r>
            <a:r>
              <a:rPr lang="en-US" sz="1700" dirty="0" err="1">
                <a:solidFill>
                  <a:schemeClr val="tx1"/>
                </a:solidFill>
                <a:latin typeface="+mn-lt"/>
                <a:cs typeface="+mn-cs"/>
              </a:rPr>
              <a:t>L'Oreal</a:t>
            </a:r>
            <a:r>
              <a:rPr lang="en-US" sz="1700" dirty="0">
                <a:solidFill>
                  <a:schemeClr val="tx1"/>
                </a:solidFill>
                <a:latin typeface="+mn-lt"/>
                <a:cs typeface="+mn-cs"/>
              </a:rPr>
              <a:t>, </a:t>
            </a:r>
            <a:r>
              <a:rPr lang="en-US" sz="1700" dirty="0" err="1">
                <a:solidFill>
                  <a:schemeClr val="tx1"/>
                </a:solidFill>
                <a:latin typeface="+mn-lt"/>
                <a:cs typeface="+mn-cs"/>
              </a:rPr>
              <a:t>Medexus</a:t>
            </a:r>
            <a:r>
              <a:rPr lang="en-US" sz="1700" dirty="0">
                <a:solidFill>
                  <a:schemeClr val="tx1"/>
                </a:solidFill>
                <a:latin typeface="+mn-lt"/>
                <a:cs typeface="+mn-cs"/>
              </a:rPr>
              <a:t>, </a:t>
            </a:r>
            <a:r>
              <a:rPr lang="en-US" sz="1700" dirty="0" err="1">
                <a:solidFill>
                  <a:schemeClr val="tx1"/>
                </a:solidFill>
                <a:latin typeface="+mn-lt"/>
                <a:cs typeface="+mn-cs"/>
              </a:rPr>
              <a:t>MedX</a:t>
            </a:r>
            <a:r>
              <a:rPr lang="en-US" sz="1700" dirty="0">
                <a:solidFill>
                  <a:schemeClr val="tx1"/>
                </a:solidFill>
                <a:latin typeface="+mn-lt"/>
                <a:cs typeface="+mn-cs"/>
              </a:rPr>
              <a:t>, Merck, Novartis,  P&amp;G, </a:t>
            </a:r>
            <a:r>
              <a:rPr lang="en-US" sz="1700" dirty="0" err="1">
                <a:solidFill>
                  <a:schemeClr val="tx1"/>
                </a:solidFill>
                <a:latin typeface="+mn-lt"/>
                <a:cs typeface="+mn-cs"/>
              </a:rPr>
              <a:t>Pediapharm</a:t>
            </a:r>
            <a:r>
              <a:rPr lang="en-US" sz="1700" dirty="0">
                <a:solidFill>
                  <a:schemeClr val="tx1"/>
                </a:solidFill>
                <a:latin typeface="+mn-lt"/>
                <a:cs typeface="+mn-cs"/>
              </a:rPr>
              <a:t>, Pfizer, Regeneron, Roche, Sanofi Genzyme, Sandoz, </a:t>
            </a:r>
            <a:r>
              <a:rPr lang="en-US" sz="1700" dirty="0" err="1">
                <a:solidFill>
                  <a:schemeClr val="tx1"/>
                </a:solidFill>
                <a:latin typeface="+mn-lt"/>
                <a:cs typeface="+mn-cs"/>
              </a:rPr>
              <a:t>Sentrex</a:t>
            </a:r>
            <a:r>
              <a:rPr lang="en-US" sz="1700" dirty="0">
                <a:solidFill>
                  <a:schemeClr val="tx1"/>
                </a:solidFill>
                <a:latin typeface="+mn-lt"/>
                <a:cs typeface="+mn-cs"/>
              </a:rPr>
              <a:t>, </a:t>
            </a:r>
            <a:r>
              <a:rPr lang="en-US" sz="1700" dirty="0" err="1">
                <a:solidFill>
                  <a:schemeClr val="tx1"/>
                </a:solidFill>
                <a:latin typeface="+mn-lt"/>
                <a:cs typeface="+mn-cs"/>
              </a:rPr>
              <a:t>SunPharma,TEVA</a:t>
            </a:r>
            <a:r>
              <a:rPr lang="en-US" sz="1700" dirty="0">
                <a:solidFill>
                  <a:schemeClr val="tx1"/>
                </a:solidFill>
                <a:latin typeface="+mn-lt"/>
                <a:cs typeface="+mn-cs"/>
              </a:rPr>
              <a:t>, Tribute, UCB, Valeant, </a:t>
            </a:r>
            <a:r>
              <a:rPr lang="en-US" sz="1700" dirty="0" err="1">
                <a:solidFill>
                  <a:schemeClr val="tx1"/>
                </a:solidFill>
                <a:latin typeface="+mn-lt"/>
                <a:cs typeface="+mn-cs"/>
              </a:rPr>
              <a:t>Viatris</a:t>
            </a:r>
            <a:r>
              <a:rPr lang="en-US" sz="1700" dirty="0">
                <a:solidFill>
                  <a:schemeClr val="tx1"/>
                </a:solidFill>
                <a:latin typeface="+mn-lt"/>
                <a:cs typeface="+mn-cs"/>
              </a:rPr>
              <a:t>, Volo Health</a:t>
            </a:r>
          </a:p>
          <a:p>
            <a:pPr>
              <a:lnSpc>
                <a:spcPct val="90000"/>
              </a:lnSpc>
              <a:spcAft>
                <a:spcPts val="600"/>
              </a:spcAft>
            </a:pPr>
            <a:endParaRPr lang="en-US" sz="1700" b="1" dirty="0">
              <a:solidFill>
                <a:schemeClr val="tx1"/>
              </a:solidFill>
              <a:latin typeface="+mn-lt"/>
              <a:cs typeface="+mn-cs"/>
            </a:endParaRPr>
          </a:p>
          <a:p>
            <a:pPr>
              <a:lnSpc>
                <a:spcPct val="90000"/>
              </a:lnSpc>
              <a:spcAft>
                <a:spcPts val="600"/>
              </a:spcAft>
            </a:pPr>
            <a:r>
              <a:rPr lang="en-US" sz="1700" b="1" dirty="0">
                <a:solidFill>
                  <a:schemeClr val="tx1"/>
                </a:solidFill>
                <a:latin typeface="+mn-lt"/>
                <a:cs typeface="+mn-cs"/>
              </a:rPr>
              <a:t>Dr. Charles W. Lynde has been a principal investigator for: </a:t>
            </a:r>
          </a:p>
          <a:p>
            <a:pPr indent="-228600">
              <a:lnSpc>
                <a:spcPct val="90000"/>
              </a:lnSpc>
              <a:spcAft>
                <a:spcPts val="600"/>
              </a:spcAft>
              <a:buFont typeface="Arial" panose="020B0604020202020204" pitchFamily="34" charset="0"/>
              <a:buChar char="•"/>
            </a:pPr>
            <a:r>
              <a:rPr lang="en-US" sz="1700" dirty="0">
                <a:solidFill>
                  <a:schemeClr val="tx1"/>
                </a:solidFill>
                <a:latin typeface="+mn-lt"/>
                <a:cs typeface="+mn-cs"/>
              </a:rPr>
              <a:t>AbbVie, </a:t>
            </a:r>
            <a:r>
              <a:rPr lang="en-US" sz="1700" dirty="0" err="1">
                <a:solidFill>
                  <a:schemeClr val="tx1"/>
                </a:solidFill>
                <a:latin typeface="+mn-lt"/>
                <a:cs typeface="+mn-cs"/>
              </a:rPr>
              <a:t>Acelyrin</a:t>
            </a:r>
            <a:r>
              <a:rPr lang="en-US" sz="1700" dirty="0">
                <a:solidFill>
                  <a:schemeClr val="tx1"/>
                </a:solidFill>
                <a:latin typeface="+mn-lt"/>
                <a:cs typeface="+mn-cs"/>
              </a:rPr>
              <a:t>, Akros, Altius, Amgen, </a:t>
            </a:r>
            <a:r>
              <a:rPr lang="en-US" sz="1700" dirty="0" err="1">
                <a:solidFill>
                  <a:schemeClr val="tx1"/>
                </a:solidFill>
                <a:latin typeface="+mn-lt"/>
                <a:cs typeface="+mn-cs"/>
              </a:rPr>
              <a:t>Aralez</a:t>
            </a:r>
            <a:r>
              <a:rPr lang="en-US" sz="1700" dirty="0">
                <a:solidFill>
                  <a:schemeClr val="tx1"/>
                </a:solidFill>
                <a:latin typeface="+mn-lt"/>
                <a:cs typeface="+mn-cs"/>
              </a:rPr>
              <a:t>, </a:t>
            </a:r>
            <a:r>
              <a:rPr lang="en-US" sz="1700" dirty="0" err="1">
                <a:solidFill>
                  <a:schemeClr val="tx1"/>
                </a:solidFill>
                <a:latin typeface="+mn-lt"/>
                <a:cs typeface="+mn-cs"/>
              </a:rPr>
              <a:t>Arcutis</a:t>
            </a:r>
            <a:r>
              <a:rPr lang="en-US" sz="1700" dirty="0">
                <a:solidFill>
                  <a:schemeClr val="tx1"/>
                </a:solidFill>
                <a:latin typeface="+mn-lt"/>
                <a:cs typeface="+mn-cs"/>
              </a:rPr>
              <a:t>, </a:t>
            </a:r>
            <a:r>
              <a:rPr lang="en-US" sz="1700" dirty="0" err="1">
                <a:solidFill>
                  <a:schemeClr val="tx1"/>
                </a:solidFill>
                <a:latin typeface="+mn-lt"/>
                <a:cs typeface="+mn-cs"/>
              </a:rPr>
              <a:t>Avillion</a:t>
            </a:r>
            <a:r>
              <a:rPr lang="en-US" sz="1700" dirty="0">
                <a:solidFill>
                  <a:schemeClr val="tx1"/>
                </a:solidFill>
                <a:latin typeface="+mn-lt"/>
                <a:cs typeface="+mn-cs"/>
              </a:rPr>
              <a:t>, Bausch Health, Bayer, Boehringer Ingelheim, Bristol Myers Squibb, Celgene, </a:t>
            </a:r>
            <a:r>
              <a:rPr lang="en-US" sz="1700" dirty="0" err="1">
                <a:solidFill>
                  <a:schemeClr val="tx1"/>
                </a:solidFill>
                <a:latin typeface="+mn-lt"/>
                <a:cs typeface="+mn-cs"/>
              </a:rPr>
              <a:t>Celltrion</a:t>
            </a:r>
            <a:r>
              <a:rPr lang="en-US" sz="1700" dirty="0">
                <a:solidFill>
                  <a:schemeClr val="tx1"/>
                </a:solidFill>
                <a:latin typeface="+mn-lt"/>
                <a:cs typeface="+mn-cs"/>
              </a:rPr>
              <a:t>, Cipher, Concert, </a:t>
            </a:r>
            <a:r>
              <a:rPr lang="en-US" sz="1700" dirty="0" err="1">
                <a:solidFill>
                  <a:schemeClr val="tx1"/>
                </a:solidFill>
                <a:latin typeface="+mn-lt"/>
                <a:cs typeface="+mn-cs"/>
              </a:rPr>
              <a:t>Dermavant</a:t>
            </a:r>
            <a:r>
              <a:rPr lang="en-US" sz="1700" dirty="0">
                <a:solidFill>
                  <a:schemeClr val="tx1"/>
                </a:solidFill>
                <a:latin typeface="+mn-lt"/>
                <a:cs typeface="+mn-cs"/>
              </a:rPr>
              <a:t>, Devonian, Eli Lilly, </a:t>
            </a:r>
            <a:r>
              <a:rPr lang="en-US" sz="1700" dirty="0" err="1">
                <a:solidFill>
                  <a:schemeClr val="tx1"/>
                </a:solidFill>
                <a:latin typeface="+mn-lt"/>
                <a:cs typeface="+mn-cs"/>
              </a:rPr>
              <a:t>Evelo</a:t>
            </a:r>
            <a:r>
              <a:rPr lang="en-US" sz="1700" dirty="0">
                <a:solidFill>
                  <a:schemeClr val="tx1"/>
                </a:solidFill>
                <a:latin typeface="+mn-lt"/>
                <a:cs typeface="+mn-cs"/>
              </a:rPr>
              <a:t>, Galderma, GSK, </a:t>
            </a:r>
            <a:r>
              <a:rPr lang="en-US" sz="1700" dirty="0" err="1">
                <a:solidFill>
                  <a:schemeClr val="tx1"/>
                </a:solidFill>
                <a:latin typeface="+mn-lt"/>
                <a:cs typeface="+mn-cs"/>
              </a:rPr>
              <a:t>InCyte</a:t>
            </a:r>
            <a:r>
              <a:rPr lang="en-US" sz="1700" dirty="0">
                <a:solidFill>
                  <a:schemeClr val="tx1"/>
                </a:solidFill>
                <a:latin typeface="+mn-lt"/>
                <a:cs typeface="+mn-cs"/>
              </a:rPr>
              <a:t>, </a:t>
            </a:r>
            <a:r>
              <a:rPr lang="en-US" sz="1700" dirty="0" err="1">
                <a:solidFill>
                  <a:schemeClr val="tx1"/>
                </a:solidFill>
                <a:latin typeface="+mn-lt"/>
                <a:cs typeface="+mn-cs"/>
              </a:rPr>
              <a:t>Innovaderm</a:t>
            </a:r>
            <a:r>
              <a:rPr lang="en-US" sz="1700" dirty="0">
                <a:solidFill>
                  <a:schemeClr val="tx1"/>
                </a:solidFill>
                <a:latin typeface="+mn-lt"/>
                <a:cs typeface="+mn-cs"/>
              </a:rPr>
              <a:t>, </a:t>
            </a:r>
            <a:r>
              <a:rPr lang="en-US" sz="1700" dirty="0" err="1">
                <a:solidFill>
                  <a:schemeClr val="tx1"/>
                </a:solidFill>
                <a:latin typeface="+mn-lt"/>
                <a:cs typeface="+mn-cs"/>
              </a:rPr>
              <a:t>Intega</a:t>
            </a:r>
            <a:r>
              <a:rPr lang="en-US" sz="1700" dirty="0">
                <a:solidFill>
                  <a:schemeClr val="tx1"/>
                </a:solidFill>
                <a:latin typeface="+mn-lt"/>
                <a:cs typeface="+mn-cs"/>
              </a:rPr>
              <a:t> Skin, Janssen, Kyowa Kirin, La Roche Posay, LEO Pharma, </a:t>
            </a:r>
            <a:r>
              <a:rPr lang="en-US" sz="1700" dirty="0" err="1">
                <a:solidFill>
                  <a:schemeClr val="tx1"/>
                </a:solidFill>
                <a:latin typeface="+mn-lt"/>
                <a:cs typeface="+mn-cs"/>
              </a:rPr>
              <a:t>L'Oreal</a:t>
            </a:r>
            <a:r>
              <a:rPr lang="en-US" sz="1700" dirty="0">
                <a:solidFill>
                  <a:schemeClr val="tx1"/>
                </a:solidFill>
                <a:latin typeface="+mn-lt"/>
                <a:cs typeface="+mn-cs"/>
              </a:rPr>
              <a:t>, </a:t>
            </a:r>
            <a:r>
              <a:rPr lang="en-US" sz="1700" dirty="0" err="1">
                <a:solidFill>
                  <a:schemeClr val="tx1"/>
                </a:solidFill>
                <a:latin typeface="+mn-lt"/>
                <a:cs typeface="+mn-cs"/>
              </a:rPr>
              <a:t>Medexus</a:t>
            </a:r>
            <a:r>
              <a:rPr lang="en-US" sz="1700" dirty="0">
                <a:solidFill>
                  <a:schemeClr val="tx1"/>
                </a:solidFill>
                <a:latin typeface="+mn-lt"/>
                <a:cs typeface="+mn-cs"/>
              </a:rPr>
              <a:t>, </a:t>
            </a:r>
            <a:r>
              <a:rPr lang="en-US" sz="1700" dirty="0" err="1">
                <a:solidFill>
                  <a:schemeClr val="tx1"/>
                </a:solidFill>
                <a:latin typeface="+mn-lt"/>
                <a:cs typeface="+mn-cs"/>
              </a:rPr>
              <a:t>MedX</a:t>
            </a:r>
            <a:r>
              <a:rPr lang="en-US" sz="1700" dirty="0">
                <a:solidFill>
                  <a:schemeClr val="tx1"/>
                </a:solidFill>
                <a:latin typeface="+mn-lt"/>
                <a:cs typeface="+mn-cs"/>
              </a:rPr>
              <a:t>, Merck, </a:t>
            </a:r>
            <a:r>
              <a:rPr lang="en-US" sz="1700" dirty="0" err="1">
                <a:solidFill>
                  <a:schemeClr val="tx1"/>
                </a:solidFill>
                <a:latin typeface="+mn-lt"/>
                <a:cs typeface="+mn-cs"/>
              </a:rPr>
              <a:t>MoonLake</a:t>
            </a:r>
            <a:r>
              <a:rPr lang="en-US" sz="1700" dirty="0">
                <a:solidFill>
                  <a:schemeClr val="tx1"/>
                </a:solidFill>
                <a:latin typeface="+mn-lt"/>
                <a:cs typeface="+mn-cs"/>
              </a:rPr>
              <a:t>, Novartis,  P&amp;G, </a:t>
            </a:r>
            <a:r>
              <a:rPr lang="en-US" sz="1700" dirty="0" err="1">
                <a:solidFill>
                  <a:schemeClr val="tx1"/>
                </a:solidFill>
                <a:latin typeface="+mn-lt"/>
                <a:cs typeface="+mn-cs"/>
              </a:rPr>
              <a:t>Pediapharm</a:t>
            </a:r>
            <a:r>
              <a:rPr lang="en-US" sz="1700" dirty="0">
                <a:solidFill>
                  <a:schemeClr val="tx1"/>
                </a:solidFill>
                <a:latin typeface="+mn-lt"/>
                <a:cs typeface="+mn-cs"/>
              </a:rPr>
              <a:t>, Pfizer, Regeneron, Roche, Sanofi Genzyme, Sandoz, </a:t>
            </a:r>
            <a:r>
              <a:rPr lang="en-US" sz="1700" dirty="0" err="1">
                <a:solidFill>
                  <a:schemeClr val="tx1"/>
                </a:solidFill>
                <a:latin typeface="+mn-lt"/>
                <a:cs typeface="+mn-cs"/>
              </a:rPr>
              <a:t>Sentrex</a:t>
            </a:r>
            <a:r>
              <a:rPr lang="en-US" sz="1700" dirty="0">
                <a:solidFill>
                  <a:schemeClr val="tx1"/>
                </a:solidFill>
                <a:latin typeface="+mn-lt"/>
                <a:cs typeface="+mn-cs"/>
              </a:rPr>
              <a:t>, </a:t>
            </a:r>
            <a:r>
              <a:rPr lang="en-US" sz="1700" dirty="0" err="1">
                <a:solidFill>
                  <a:schemeClr val="tx1"/>
                </a:solidFill>
                <a:latin typeface="+mn-lt"/>
                <a:cs typeface="+mn-cs"/>
              </a:rPr>
              <a:t>SunPharma,TEVA</a:t>
            </a:r>
            <a:r>
              <a:rPr lang="en-US" sz="1700" dirty="0">
                <a:solidFill>
                  <a:schemeClr val="tx1"/>
                </a:solidFill>
                <a:latin typeface="+mn-lt"/>
                <a:cs typeface="+mn-cs"/>
              </a:rPr>
              <a:t>, Tribute, UCB, Valeant, </a:t>
            </a:r>
            <a:r>
              <a:rPr lang="en-US" sz="1700" dirty="0" err="1">
                <a:solidFill>
                  <a:schemeClr val="tx1"/>
                </a:solidFill>
                <a:latin typeface="+mn-lt"/>
                <a:cs typeface="+mn-cs"/>
              </a:rPr>
              <a:t>Viatris</a:t>
            </a:r>
            <a:r>
              <a:rPr lang="en-US" sz="1700" dirty="0">
                <a:solidFill>
                  <a:schemeClr val="tx1"/>
                </a:solidFill>
                <a:latin typeface="+mn-lt"/>
                <a:cs typeface="+mn-cs"/>
              </a:rPr>
              <a:t>, Volo Health</a:t>
            </a:r>
          </a:p>
          <a:p>
            <a:pPr indent="-228600">
              <a:lnSpc>
                <a:spcPct val="90000"/>
              </a:lnSpc>
              <a:spcAft>
                <a:spcPts val="600"/>
              </a:spcAft>
              <a:buFont typeface="Arial" panose="020B0604020202020204" pitchFamily="34" charset="0"/>
              <a:buChar char="•"/>
            </a:pPr>
            <a:endParaRPr lang="en-US" sz="1700" b="1" dirty="0">
              <a:solidFill>
                <a:schemeClr val="tx1"/>
              </a:solidFill>
              <a:latin typeface="+mn-lt"/>
              <a:cs typeface="+mn-cs"/>
            </a:endParaRPr>
          </a:p>
        </p:txBody>
      </p:sp>
      <p:pic>
        <p:nvPicPr>
          <p:cNvPr id="4" name="Picture 4" descr="A picture containing dark, star, outdoor object, colorful&#10;&#10;Description automatically generated">
            <a:extLst>
              <a:ext uri="{FF2B5EF4-FFF2-40B4-BE49-F238E27FC236}">
                <a16:creationId xmlns:a16="http://schemas.microsoft.com/office/drawing/2014/main" id="{4FBDA2CF-1AC8-07A4-DA8E-692A5E175198}"/>
              </a:ext>
            </a:extLst>
          </p:cNvPr>
          <p:cNvPicPr>
            <a:picLocks noChangeAspect="1"/>
          </p:cNvPicPr>
          <p:nvPr/>
        </p:nvPicPr>
        <p:blipFill rotWithShape="1">
          <a:blip r:embed="rId2"/>
          <a:srcRect l="12243" r="34286" b="2"/>
          <a:stretch/>
        </p:blipFill>
        <p:spPr>
          <a:xfrm>
            <a:off x="4722015"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itle 1">
            <a:extLst>
              <a:ext uri="{FF2B5EF4-FFF2-40B4-BE49-F238E27FC236}">
                <a16:creationId xmlns:a16="http://schemas.microsoft.com/office/drawing/2014/main" id="{D75D1885-49B2-25A5-C6A2-0446CD9E7292}"/>
              </a:ext>
            </a:extLst>
          </p:cNvPr>
          <p:cNvSpPr txBox="1">
            <a:spLocks/>
          </p:cNvSpPr>
          <p:nvPr/>
        </p:nvSpPr>
        <p:spPr>
          <a:xfrm>
            <a:off x="628650" y="527411"/>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a:ea typeface="+mj-ea"/>
              </a:rPr>
              <a:t>Disclosures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4068650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Dermatology </a:t>
            </a:r>
            <a:r>
              <a:rPr lang="en-US" dirty="0">
                <a:solidFill>
                  <a:srgbClr val="000000"/>
                </a:solidFill>
                <a:latin typeface="Arial Black"/>
              </a:rPr>
              <a:t>Trainees</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a:bodyPr>
          <a:lstStyle/>
          <a:p>
            <a:pPr marL="342900" indent="-342900">
              <a:lnSpc>
                <a:spcPct val="115000"/>
              </a:lnSpc>
              <a:buFont typeface="+mj-lt"/>
              <a:buAutoNum type="arabicPeriod"/>
            </a:pPr>
            <a:r>
              <a:rPr lang="en-CA" sz="1900" b="1" dirty="0">
                <a:ea typeface="Calibri" panose="020F0502020204030204" pitchFamily="34" charset="0"/>
              </a:rPr>
              <a:t> Newer non-steroidal options with different mechanism of action will soon be available </a:t>
            </a:r>
          </a:p>
          <a:p>
            <a:pPr marL="342900" indent="-342900">
              <a:lnSpc>
                <a:spcPct val="115000"/>
              </a:lnSpc>
              <a:buFont typeface="+mj-lt"/>
              <a:buAutoNum type="arabicPeriod"/>
            </a:pPr>
            <a:r>
              <a:rPr lang="en-CA" sz="1900" b="1" dirty="0">
                <a:ea typeface="Calibri" panose="020F0502020204030204" pitchFamily="34" charset="0"/>
              </a:rPr>
              <a:t>These products have high efficacy, are non-irritating and have good safety profiles </a:t>
            </a:r>
          </a:p>
          <a:p>
            <a:pPr marL="800100" lvl="1" indent="-342900">
              <a:lnSpc>
                <a:spcPct val="115000"/>
              </a:lnSpc>
              <a:buFont typeface="+mj-lt"/>
              <a:buAutoNum type="alphaU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2887794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527411"/>
            <a:ext cx="7886700" cy="886441"/>
          </a:xfrm>
        </p:spPr>
        <p:txBody>
          <a:bodyPr>
            <a:noAutofit/>
          </a:bodyPr>
          <a:lstStyle/>
          <a:p>
            <a:r>
              <a:rPr lang="en-US" dirty="0">
                <a:solidFill>
                  <a:schemeClr val="tx1">
                    <a:lumMod val="95000"/>
                    <a:lumOff val="5000"/>
                  </a:schemeClr>
                </a:solidFill>
                <a:latin typeface="Arial Black"/>
              </a:rPr>
              <a:t>Key points for: </a:t>
            </a:r>
            <a:r>
              <a:rPr lang="en-US" dirty="0">
                <a:latin typeface="Arial Black"/>
              </a:rPr>
              <a:t>General Practitioners</a:t>
            </a:r>
            <a:r>
              <a:rPr lang="en-US" dirty="0">
                <a:solidFill>
                  <a:schemeClr val="tx1">
                    <a:lumMod val="95000"/>
                    <a:lumOff val="5000"/>
                  </a:schemeClr>
                </a:solidFill>
                <a:latin typeface="Arial Black"/>
              </a:rPr>
              <a:t> </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5"/>
            <a:ext cx="8241631" cy="4944545"/>
          </a:xfrm>
        </p:spPr>
        <p:txBody>
          <a:bodyPr vert="horz" lIns="91440" tIns="45720" rIns="91440" bIns="45720" rtlCol="0" anchor="t">
            <a:normAutofit/>
          </a:bodyPr>
          <a:lstStyle/>
          <a:p>
            <a:pPr marL="342900" indent="-342900">
              <a:lnSpc>
                <a:spcPct val="115000"/>
              </a:lnSpc>
              <a:buFont typeface="+mj-lt"/>
              <a:buAutoNum type="arabicPeriod"/>
            </a:pPr>
            <a:r>
              <a:rPr lang="en-CA" sz="1900" b="1" dirty="0">
                <a:ea typeface="Calibri" panose="020F0502020204030204" pitchFamily="34" charset="0"/>
              </a:rPr>
              <a:t>AD is a common chronic skin disease </a:t>
            </a:r>
          </a:p>
          <a:p>
            <a:pPr marL="800100" lvl="1" indent="-342900">
              <a:lnSpc>
                <a:spcPct val="115000"/>
              </a:lnSpc>
              <a:buFont typeface="+mj-lt"/>
              <a:buAutoNum type="alphaUcPeriod"/>
            </a:pPr>
            <a:r>
              <a:rPr lang="en-CA" sz="1900" b="1" dirty="0">
                <a:ea typeface="Calibri" panose="020F0502020204030204" pitchFamily="34" charset="0"/>
              </a:rPr>
              <a:t>There has been an increase in incidence since the 1970s (2-3x) </a:t>
            </a:r>
            <a:endParaRPr lang="en-CA" sz="1900" b="1" u="none" strike="noStrike" dirty="0">
              <a:effectLst/>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70-80% of AD is mild to moderate and will be treated topically</a:t>
            </a:r>
          </a:p>
          <a:p>
            <a:pPr marL="800100" lvl="1" indent="-342900">
              <a:lnSpc>
                <a:spcPct val="115000"/>
              </a:lnSpc>
              <a:buFont typeface="+mj-lt"/>
              <a:buAutoNum type="alphaUcPeriod"/>
            </a:pPr>
            <a:r>
              <a:rPr lang="en-CA" sz="1900" b="1" dirty="0">
                <a:ea typeface="Calibri" panose="020F0502020204030204" pitchFamily="34" charset="0"/>
              </a:rPr>
              <a:t>Many treatment options</a:t>
            </a:r>
            <a:endParaRPr lang="en-CA" sz="1900" b="1" u="none" strike="noStrike" dirty="0">
              <a:effectLst/>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Newer non-steroidal agents will soon be available that have high efficacy and good safety </a:t>
            </a:r>
          </a:p>
          <a:p>
            <a:pPr marL="0" indent="0">
              <a:buNone/>
            </a:pPr>
            <a:endParaRPr lang="en-US" dirty="0"/>
          </a:p>
        </p:txBody>
      </p:sp>
    </p:spTree>
    <p:extLst>
      <p:ext uri="{BB962C8B-B14F-4D97-AF65-F5344CB8AC3E}">
        <p14:creationId xmlns:p14="http://schemas.microsoft.com/office/powerpoint/2010/main" val="2234570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Adult-Adolescent Patients</a:t>
            </a:r>
          </a:p>
        </p:txBody>
      </p:sp>
      <p:sp>
        <p:nvSpPr>
          <p:cNvPr id="10" name="Content Placeholder 9">
            <a:extLst>
              <a:ext uri="{FF2B5EF4-FFF2-40B4-BE49-F238E27FC236}">
                <a16:creationId xmlns:a16="http://schemas.microsoft.com/office/drawing/2014/main" id="{47551A9D-64FA-D5AD-CE42-F718686B3630}"/>
              </a:ext>
            </a:extLst>
          </p:cNvPr>
          <p:cNvSpPr>
            <a:spLocks noGrp="1"/>
          </p:cNvSpPr>
          <p:nvPr>
            <p:ph idx="1"/>
          </p:nvPr>
        </p:nvSpPr>
        <p:spPr/>
        <p:txBody>
          <a:bodyPr>
            <a:normAutofit/>
          </a:bodyPr>
          <a:lstStyle/>
          <a:p>
            <a:pPr marL="342900" indent="-342900">
              <a:lnSpc>
                <a:spcPct val="115000"/>
              </a:lnSpc>
              <a:buFont typeface="+mj-lt"/>
              <a:buAutoNum type="arabicPeriod"/>
            </a:pPr>
            <a:r>
              <a:rPr lang="en-CA" sz="1900" b="1" dirty="0">
                <a:ea typeface="Calibri" panose="020F0502020204030204" pitchFamily="34" charset="0"/>
              </a:rPr>
              <a:t>Atopic dermatitis is a common chronic skin disease</a:t>
            </a:r>
          </a:p>
          <a:p>
            <a:pPr marL="342900" indent="-342900">
              <a:lnSpc>
                <a:spcPct val="115000"/>
              </a:lnSpc>
              <a:buFont typeface="+mj-lt"/>
              <a:buAutoNum type="arabicPeriod"/>
            </a:pPr>
            <a:r>
              <a:rPr lang="en-CA" sz="1900" b="1" dirty="0">
                <a:ea typeface="Calibri" panose="020F0502020204030204" pitchFamily="34" charset="0"/>
              </a:rPr>
              <a:t>The incidence of atopic dermatitis has increase 2-3x since the 1970s</a:t>
            </a:r>
          </a:p>
          <a:p>
            <a:pPr marL="342900" indent="-342900">
              <a:lnSpc>
                <a:spcPct val="115000"/>
              </a:lnSpc>
              <a:buFont typeface="+mj-lt"/>
              <a:buAutoNum type="arabicPeriod"/>
            </a:pPr>
            <a:r>
              <a:rPr lang="en-CA" sz="1900" b="1" dirty="0">
                <a:ea typeface="Calibri" panose="020F0502020204030204" pitchFamily="34" charset="0"/>
              </a:rPr>
              <a:t>Newer non-steroidal agents will soon be available, these agents have good efficacy and safety. </a:t>
            </a:r>
          </a:p>
          <a:p>
            <a:pPr marL="0" indent="0">
              <a:buNone/>
            </a:pPr>
            <a:endParaRPr lang="en-US" dirty="0"/>
          </a:p>
        </p:txBody>
      </p:sp>
      <p:sp>
        <p:nvSpPr>
          <p:cNvPr id="11" name="Content Placeholder 2">
            <a:extLst>
              <a:ext uri="{FF2B5EF4-FFF2-40B4-BE49-F238E27FC236}">
                <a16:creationId xmlns:a16="http://schemas.microsoft.com/office/drawing/2014/main" id="{37B96B75-1B67-541F-ACD8-4252650DF74D}"/>
              </a:ext>
            </a:extLst>
          </p:cNvPr>
          <p:cNvSpPr txBox="1">
            <a:spLocks/>
          </p:cNvSpPr>
          <p:nvPr/>
        </p:nvSpPr>
        <p:spPr>
          <a:xfrm>
            <a:off x="628650" y="1825625"/>
            <a:ext cx="8241631" cy="4944545"/>
          </a:xfrm>
          <a:prstGeom prst="rect">
            <a:avLst/>
          </a:prstGeom>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ED1A2F"/>
              </a:buClr>
              <a:buSzPct val="114999"/>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09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rPr>
              <a:t>What </a:t>
            </a:r>
            <a:r>
              <a:rPr lang="en-US">
                <a:solidFill>
                  <a:schemeClr val="tx1">
                    <a:lumMod val="95000"/>
                    <a:lumOff val="5000"/>
                  </a:schemeClr>
                </a:solidFill>
              </a:rPr>
              <a:t>added</a:t>
            </a:r>
            <a:r>
              <a:rPr lang="en-US" dirty="0">
                <a:solidFill>
                  <a:schemeClr val="tx1">
                    <a:lumMod val="95000"/>
                    <a:lumOff val="5000"/>
                  </a:schemeClr>
                </a:solidFill>
              </a:rPr>
              <a:t> information </a:t>
            </a:r>
            <a:r>
              <a:rPr lang="en-US">
                <a:solidFill>
                  <a:schemeClr val="tx1">
                    <a:lumMod val="95000"/>
                    <a:lumOff val="5000"/>
                  </a:schemeClr>
                </a:solidFill>
              </a:rPr>
              <a:t>is needed for…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621472"/>
            <a:ext cx="7886700" cy="3615056"/>
          </a:xfrm>
        </p:spPr>
        <p:txBody>
          <a:bodyPr>
            <a:noAutofit/>
          </a:bodyPr>
          <a:lstStyle/>
          <a:p>
            <a:pPr marL="514350" indent="-514350">
              <a:buFont typeface="+mj-lt"/>
              <a:buAutoNum type="arabicPeriod"/>
            </a:pPr>
            <a:r>
              <a:rPr lang="en-US" sz="1800" b="1" dirty="0"/>
              <a:t>Dermatology Trainees (e.g., for a fellowship curriculum)</a:t>
            </a:r>
          </a:p>
          <a:p>
            <a:pPr marL="971550" lvl="1" indent="-514350">
              <a:buFont typeface="+mj-lt"/>
              <a:buAutoNum type="alphaUcPeriod"/>
            </a:pPr>
            <a:r>
              <a:rPr lang="en-US" b="1" dirty="0"/>
              <a:t>More information regarding </a:t>
            </a:r>
            <a:r>
              <a:rPr lang="en-US" b="1" dirty="0" err="1"/>
              <a:t>deglocitinib</a:t>
            </a:r>
            <a:r>
              <a:rPr lang="en-US" b="1" dirty="0"/>
              <a:t> </a:t>
            </a:r>
          </a:p>
          <a:p>
            <a:pPr marL="514350" indent="-514350">
              <a:buFont typeface="+mj-lt"/>
              <a:buAutoNum type="arabicPeriod"/>
            </a:pPr>
            <a:r>
              <a:rPr lang="en-US" sz="1800" b="1" dirty="0"/>
              <a:t>General practitioners (e.g., For an accredited course)</a:t>
            </a:r>
          </a:p>
          <a:p>
            <a:pPr marL="971550" lvl="1" indent="-514350">
              <a:buFont typeface="+mj-lt"/>
              <a:buAutoNum type="alphaUcPeriod"/>
            </a:pPr>
            <a:r>
              <a:rPr lang="en-US" b="1" dirty="0"/>
              <a:t>Reiterate side effects of topical steroids and calcineurin inhibitors </a:t>
            </a:r>
          </a:p>
          <a:p>
            <a:pPr marL="971550" lvl="1" indent="-514350">
              <a:buFont typeface="+mj-lt"/>
              <a:buAutoNum type="alphaUcPeriod"/>
            </a:pPr>
            <a:r>
              <a:rPr lang="en-US" b="1" dirty="0"/>
              <a:t>More information is needed regarding barrier </a:t>
            </a:r>
          </a:p>
          <a:p>
            <a:pPr marL="971550" lvl="1" indent="-514350">
              <a:buFont typeface="+mj-lt"/>
              <a:buAutoNum type="alphaUcPeriod"/>
            </a:pPr>
            <a:r>
              <a:rPr lang="en-US" b="1" dirty="0"/>
              <a:t>Consider including a medical illustration / cartoon  </a:t>
            </a:r>
          </a:p>
          <a:p>
            <a:pPr marL="514350" indent="-514350">
              <a:buFont typeface="+mj-lt"/>
              <a:buAutoNum type="arabicPeriod"/>
            </a:pPr>
            <a:r>
              <a:rPr lang="en-US" sz="1800" b="1" dirty="0"/>
              <a:t>Adult-adolescent patients (e.g., for an Eczema school)</a:t>
            </a:r>
          </a:p>
          <a:p>
            <a:pPr marL="971550" lvl="1" indent="-514350">
              <a:buFont typeface="+mj-lt"/>
              <a:buAutoNum type="alphaUcPeriod"/>
            </a:pPr>
            <a:r>
              <a:rPr lang="en-US" b="1" dirty="0"/>
              <a:t>Educate regarding topical steroid side effects </a:t>
            </a:r>
          </a:p>
          <a:p>
            <a:pPr marL="0" indent="0">
              <a:buNone/>
            </a:pPr>
            <a:endParaRPr lang="en-US" sz="1800" b="1" dirty="0"/>
          </a:p>
        </p:txBody>
      </p:sp>
    </p:spTree>
    <p:extLst>
      <p:ext uri="{BB962C8B-B14F-4D97-AF65-F5344CB8AC3E}">
        <p14:creationId xmlns:p14="http://schemas.microsoft.com/office/powerpoint/2010/main" val="2372073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a:solidFill>
                  <a:schemeClr val="tx1">
                    <a:lumMod val="95000"/>
                    <a:lumOff val="5000"/>
                  </a:schemeClr>
                </a:solidFill>
              </a:rPr>
              <a:t>Three points most relevant to my practice?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p:txBody>
          <a:bodyPr/>
          <a:lstStyle/>
          <a:p>
            <a:pPr marL="514350" indent="-514350">
              <a:buFont typeface="+mj-lt"/>
              <a:buAutoNum type="arabicPeriod"/>
            </a:pPr>
            <a:r>
              <a:rPr lang="en-US" dirty="0"/>
              <a:t>Understand future drugs and benefits </a:t>
            </a:r>
          </a:p>
          <a:p>
            <a:pPr marL="971550" lvl="1" indent="-514350">
              <a:buFont typeface="+mj-lt"/>
              <a:buAutoNum type="alphaUcPeriod"/>
            </a:pPr>
            <a:r>
              <a:rPr lang="en-US" dirty="0"/>
              <a:t>JAK Inhibitor </a:t>
            </a:r>
          </a:p>
          <a:p>
            <a:pPr marL="971550" lvl="1" indent="-514350">
              <a:buFont typeface="+mj-lt"/>
              <a:buAutoNum type="alphaUcPeriod"/>
            </a:pPr>
            <a:r>
              <a:rPr lang="en-US" dirty="0"/>
              <a:t>PDE4 Inhibitor </a:t>
            </a:r>
          </a:p>
          <a:p>
            <a:pPr marL="971550" lvl="1" indent="-514350">
              <a:buFont typeface="+mj-lt"/>
              <a:buAutoNum type="alphaUcPeriod"/>
            </a:pPr>
            <a:r>
              <a:rPr lang="en-US" dirty="0"/>
              <a:t>TAMA Inhibitor </a:t>
            </a:r>
          </a:p>
        </p:txBody>
      </p:sp>
      <p:sp>
        <p:nvSpPr>
          <p:cNvPr id="4" name="Title 1">
            <a:extLst>
              <a:ext uri="{FF2B5EF4-FFF2-40B4-BE49-F238E27FC236}">
                <a16:creationId xmlns:a16="http://schemas.microsoft.com/office/drawing/2014/main" id="{2A96C04A-0839-6466-9C20-EA13DBE14BB7}"/>
              </a:ext>
            </a:extLst>
          </p:cNvPr>
          <p:cNvSpPr txBox="1">
            <a:spLocks/>
          </p:cNvSpPr>
          <p:nvPr/>
        </p:nvSpPr>
        <p:spPr>
          <a:xfrm>
            <a:off x="628650" y="3446093"/>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rPr>
              <a:t>Points relevant to my practice not found and/or irrelevant info?   </a:t>
            </a:r>
          </a:p>
        </p:txBody>
      </p:sp>
      <p:sp>
        <p:nvSpPr>
          <p:cNvPr id="5" name="Content Placeholder 2">
            <a:extLst>
              <a:ext uri="{FF2B5EF4-FFF2-40B4-BE49-F238E27FC236}">
                <a16:creationId xmlns:a16="http://schemas.microsoft.com/office/drawing/2014/main" id="{7910B199-6EEE-4789-FA54-8DF8461472D6}"/>
              </a:ext>
            </a:extLst>
          </p:cNvPr>
          <p:cNvSpPr txBox="1">
            <a:spLocks/>
          </p:cNvSpPr>
          <p:nvPr/>
        </p:nvSpPr>
        <p:spPr>
          <a:xfrm>
            <a:off x="628650" y="4420552"/>
            <a:ext cx="7886700" cy="3615056"/>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One of the objectives was to review skin anatomy and the role of the epidermal barrier (this needs to be further addressed) </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More about why not to use topical corticosteroids (</a:t>
            </a:r>
            <a:r>
              <a:rPr kumimoji="0" lang="en-US" sz="1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ie</a:t>
            </a: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the need for new treatments) </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There are some slides regarding pediatric topical corticosteroid maintenance that do not have titles. </a:t>
            </a: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491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81D7-3177-A93D-E726-20FDB0669E91}"/>
              </a:ext>
            </a:extLst>
          </p:cNvPr>
          <p:cNvSpPr>
            <a:spLocks noGrp="1"/>
          </p:cNvSpPr>
          <p:nvPr>
            <p:ph type="title"/>
          </p:nvPr>
        </p:nvSpPr>
        <p:spPr>
          <a:xfrm>
            <a:off x="616458" y="629920"/>
            <a:ext cx="7886700" cy="886441"/>
          </a:xfrm>
        </p:spPr>
        <p:txBody>
          <a:bodyPr>
            <a:normAutofit fontScale="90000"/>
          </a:bodyPr>
          <a:lstStyle/>
          <a:p>
            <a:r>
              <a:rPr lang="en-US" dirty="0"/>
              <a:t>Prepare 2-3 post-video questions for </a:t>
            </a:r>
            <a:r>
              <a:rPr lang="en-US" dirty="0" err="1"/>
              <a:t>derm</a:t>
            </a:r>
            <a:r>
              <a:rPr lang="en-US" dirty="0"/>
              <a:t> trainees  </a:t>
            </a:r>
            <a:br>
              <a:rPr lang="en-US" dirty="0"/>
            </a:br>
            <a:br>
              <a:rPr lang="en-US" sz="1300" b="0" dirty="0"/>
            </a:br>
            <a:r>
              <a:rPr lang="en-US" sz="1600" b="0" dirty="0"/>
              <a:t>(Multiple choice, true/false, and/or short-answer questions from topic</a:t>
            </a:r>
            <a:r>
              <a:rPr lang="en-US" sz="1600" dirty="0"/>
              <a:t>)</a:t>
            </a:r>
          </a:p>
        </p:txBody>
      </p:sp>
      <p:sp>
        <p:nvSpPr>
          <p:cNvPr id="3" name="Content Placeholder 2">
            <a:extLst>
              <a:ext uri="{FF2B5EF4-FFF2-40B4-BE49-F238E27FC236}">
                <a16:creationId xmlns:a16="http://schemas.microsoft.com/office/drawing/2014/main" id="{8DD7AD20-48B3-389F-C022-B838310B3EF5}"/>
              </a:ext>
            </a:extLst>
          </p:cNvPr>
          <p:cNvSpPr>
            <a:spLocks noGrp="1"/>
          </p:cNvSpPr>
          <p:nvPr>
            <p:ph idx="1"/>
          </p:nvPr>
        </p:nvSpPr>
        <p:spPr>
          <a:xfrm>
            <a:off x="628650" y="2374265"/>
            <a:ext cx="7886700" cy="3615056"/>
          </a:xfrm>
        </p:spPr>
        <p:txBody>
          <a:bodyPr>
            <a:normAutofit/>
          </a:bodyPr>
          <a:lstStyle/>
          <a:p>
            <a:r>
              <a:rPr lang="en-US" b="1" dirty="0"/>
              <a:t>Which answer is false?</a:t>
            </a:r>
          </a:p>
          <a:p>
            <a:pPr lvl="1"/>
            <a:r>
              <a:rPr lang="en-US" b="1" dirty="0" err="1"/>
              <a:t>Ruxolitinib</a:t>
            </a:r>
            <a:r>
              <a:rPr lang="en-US" b="1" dirty="0"/>
              <a:t> is a selective JAK-1/2 inhibitor </a:t>
            </a:r>
          </a:p>
          <a:p>
            <a:pPr lvl="1"/>
            <a:r>
              <a:rPr lang="en-US" b="1" dirty="0" err="1"/>
              <a:t>Ruxolitinib</a:t>
            </a:r>
            <a:r>
              <a:rPr lang="en-US" b="1" dirty="0"/>
              <a:t> 0.75% cream is as effective as 1.5% cream</a:t>
            </a:r>
          </a:p>
          <a:p>
            <a:pPr lvl="1"/>
            <a:r>
              <a:rPr lang="en-US" b="1" dirty="0"/>
              <a:t>Topical </a:t>
            </a:r>
            <a:r>
              <a:rPr lang="en-US" b="1" dirty="0" err="1"/>
              <a:t>ruxolitinib</a:t>
            </a:r>
            <a:r>
              <a:rPr lang="en-US" b="1" dirty="0"/>
              <a:t> had no TEAEs suggestive of relationship to systemic exposure</a:t>
            </a:r>
          </a:p>
          <a:p>
            <a:pPr lvl="1"/>
            <a:r>
              <a:rPr lang="en-US" b="1" dirty="0"/>
              <a:t>Very little burning / pruritis was seen with topical </a:t>
            </a:r>
            <a:r>
              <a:rPr lang="en-US" b="1" dirty="0" err="1"/>
              <a:t>ruxolitinib</a:t>
            </a:r>
            <a:endParaRPr lang="en-US" b="1" dirty="0"/>
          </a:p>
          <a:p>
            <a:pPr lvl="1"/>
            <a:r>
              <a:rPr lang="en-US" b="1" dirty="0" err="1"/>
              <a:t>Ruxolitinib</a:t>
            </a:r>
            <a:r>
              <a:rPr lang="en-US" b="1" dirty="0"/>
              <a:t> 1.5% topical has been approved in the US for atopic dermatitis and vitiligo </a:t>
            </a:r>
            <a:endParaRPr lang="en-US" dirty="0"/>
          </a:p>
        </p:txBody>
      </p:sp>
    </p:spTree>
    <p:extLst>
      <p:ext uri="{BB962C8B-B14F-4D97-AF65-F5344CB8AC3E}">
        <p14:creationId xmlns:p14="http://schemas.microsoft.com/office/powerpoint/2010/main" val="2565109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81D7-3177-A93D-E726-20FDB0669E91}"/>
              </a:ext>
            </a:extLst>
          </p:cNvPr>
          <p:cNvSpPr>
            <a:spLocks noGrp="1"/>
          </p:cNvSpPr>
          <p:nvPr>
            <p:ph type="title"/>
          </p:nvPr>
        </p:nvSpPr>
        <p:spPr>
          <a:xfrm>
            <a:off x="616458" y="629920"/>
            <a:ext cx="7886700" cy="886441"/>
          </a:xfrm>
        </p:spPr>
        <p:txBody>
          <a:bodyPr>
            <a:normAutofit fontScale="90000"/>
          </a:bodyPr>
          <a:lstStyle/>
          <a:p>
            <a:r>
              <a:rPr lang="en-US" dirty="0"/>
              <a:t>Prepare 2-3 post-video questions for </a:t>
            </a:r>
            <a:r>
              <a:rPr lang="en-US" dirty="0" err="1"/>
              <a:t>derm</a:t>
            </a:r>
            <a:r>
              <a:rPr lang="en-US" dirty="0"/>
              <a:t> trainees  </a:t>
            </a:r>
            <a:br>
              <a:rPr lang="en-US" dirty="0"/>
            </a:br>
            <a:br>
              <a:rPr lang="en-US" sz="1300" b="0" dirty="0"/>
            </a:br>
            <a:r>
              <a:rPr lang="en-US" sz="1600" b="0" dirty="0"/>
              <a:t>(Multiple choice, true/false, and/or short-answer questions from topic</a:t>
            </a:r>
            <a:r>
              <a:rPr lang="en-US" sz="1600" dirty="0"/>
              <a:t>)</a:t>
            </a:r>
          </a:p>
        </p:txBody>
      </p:sp>
      <p:sp>
        <p:nvSpPr>
          <p:cNvPr id="3" name="Content Placeholder 2">
            <a:extLst>
              <a:ext uri="{FF2B5EF4-FFF2-40B4-BE49-F238E27FC236}">
                <a16:creationId xmlns:a16="http://schemas.microsoft.com/office/drawing/2014/main" id="{8DD7AD20-48B3-389F-C022-B838310B3EF5}"/>
              </a:ext>
            </a:extLst>
          </p:cNvPr>
          <p:cNvSpPr>
            <a:spLocks noGrp="1"/>
          </p:cNvSpPr>
          <p:nvPr>
            <p:ph idx="1"/>
          </p:nvPr>
        </p:nvSpPr>
        <p:spPr>
          <a:xfrm>
            <a:off x="628650" y="2374265"/>
            <a:ext cx="7886700" cy="3615056"/>
          </a:xfrm>
        </p:spPr>
        <p:txBody>
          <a:bodyPr>
            <a:normAutofit/>
          </a:bodyPr>
          <a:lstStyle/>
          <a:p>
            <a:r>
              <a:rPr lang="en-US" b="1" dirty="0"/>
              <a:t>Which is false?</a:t>
            </a:r>
          </a:p>
          <a:p>
            <a:pPr lvl="1"/>
            <a:r>
              <a:rPr lang="en-US" b="1" dirty="0"/>
              <a:t>Incidence of atopic dermatitis has increased 2-3 fold since 1970s.</a:t>
            </a:r>
          </a:p>
          <a:p>
            <a:pPr lvl="1"/>
            <a:r>
              <a:rPr lang="en-US" b="1" dirty="0"/>
              <a:t>Older rankings for severity are no longer used. </a:t>
            </a:r>
          </a:p>
          <a:p>
            <a:pPr lvl="1"/>
            <a:r>
              <a:rPr lang="en-US" b="1" dirty="0"/>
              <a:t>72.5% people worried about topical corticosteroids. </a:t>
            </a:r>
          </a:p>
          <a:p>
            <a:pPr lvl="1"/>
            <a:r>
              <a:rPr lang="en-US" b="1" dirty="0"/>
              <a:t>New PDE4 inhibitor (0.3% roflumilast) has the same irritation as </a:t>
            </a:r>
            <a:r>
              <a:rPr lang="en-US" b="1" dirty="0" err="1"/>
              <a:t>crisaborole</a:t>
            </a:r>
            <a:r>
              <a:rPr lang="en-US" b="1" dirty="0"/>
              <a:t>. </a:t>
            </a:r>
          </a:p>
          <a:p>
            <a:pPr lvl="1"/>
            <a:r>
              <a:rPr lang="en-US" b="1" dirty="0"/>
              <a:t>JAK mediated signaling can affect IL-4, IL-13, IL-17 and IL-31. </a:t>
            </a:r>
          </a:p>
          <a:p>
            <a:pPr lvl="1"/>
            <a:endParaRPr lang="en-US" b="1" dirty="0"/>
          </a:p>
        </p:txBody>
      </p:sp>
    </p:spTree>
    <p:extLst>
      <p:ext uri="{BB962C8B-B14F-4D97-AF65-F5344CB8AC3E}">
        <p14:creationId xmlns:p14="http://schemas.microsoft.com/office/powerpoint/2010/main" val="1503207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49" y="629920"/>
            <a:ext cx="8214409" cy="886441"/>
          </a:xfrm>
        </p:spPr>
        <p:txBody>
          <a:bodyPr>
            <a:noAutofit/>
          </a:bodyPr>
          <a:lstStyle/>
          <a:p>
            <a:r>
              <a:rPr lang="en-US" dirty="0">
                <a:solidFill>
                  <a:schemeClr val="tx1">
                    <a:lumMod val="95000"/>
                    <a:lumOff val="5000"/>
                  </a:schemeClr>
                </a:solidFill>
                <a:latin typeface="Arial Black"/>
              </a:rPr>
              <a:t>Key Takeaway: Vote via Annotation</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a:bodyPr>
          <a:lstStyle/>
          <a:p>
            <a:pPr marL="342900" indent="-342900">
              <a:lnSpc>
                <a:spcPct val="115000"/>
              </a:lnSpc>
              <a:buFont typeface="+mj-lt"/>
              <a:buAutoNum type="arabicPeriod"/>
            </a:pPr>
            <a:r>
              <a:rPr lang="en-CA" sz="1900" b="1" dirty="0">
                <a:ea typeface="Calibri" panose="020F0502020204030204" pitchFamily="34" charset="0"/>
              </a:rPr>
              <a:t> Newer non-steroidal options with different mechanism of action will soon be available </a:t>
            </a:r>
          </a:p>
          <a:p>
            <a:pPr marL="342900" indent="-342900">
              <a:lnSpc>
                <a:spcPct val="115000"/>
              </a:lnSpc>
              <a:buFont typeface="+mj-lt"/>
              <a:buAutoNum type="arabicPeriod"/>
            </a:pPr>
            <a:r>
              <a:rPr lang="en-CA" sz="1900" b="1" dirty="0">
                <a:ea typeface="Calibri" panose="020F0502020204030204" pitchFamily="34" charset="0"/>
              </a:rPr>
              <a:t>These products have high efficacy, are non-irritating and have good safety profiles </a:t>
            </a:r>
          </a:p>
          <a:p>
            <a:pPr marL="800100" lvl="1" indent="-342900">
              <a:lnSpc>
                <a:spcPct val="115000"/>
              </a:lnSpc>
              <a:buFont typeface="+mj-lt"/>
              <a:buAutoNum type="alphaU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3970901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DE84C-0F00-1540-FC50-597661BB03E2}"/>
              </a:ext>
            </a:extLst>
          </p:cNvPr>
          <p:cNvSpPr txBox="1">
            <a:spLocks/>
          </p:cNvSpPr>
          <p:nvPr/>
        </p:nvSpPr>
        <p:spPr>
          <a:xfrm>
            <a:off x="1373443" y="1538020"/>
            <a:ext cx="6725093" cy="165989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A-Topics: Topic 5</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Novel Systemic Therapies for the Treatment of Atopic Dermatitis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
        <p:nvSpPr>
          <p:cNvPr id="9" name="Subtitle 2">
            <a:extLst>
              <a:ext uri="{FF2B5EF4-FFF2-40B4-BE49-F238E27FC236}">
                <a16:creationId xmlns:a16="http://schemas.microsoft.com/office/drawing/2014/main" id="{54167FD6-C8DB-E8A5-2CEB-51778A262EE2}"/>
              </a:ext>
            </a:extLst>
          </p:cNvPr>
          <p:cNvSpPr txBox="1">
            <a:spLocks/>
          </p:cNvSpPr>
          <p:nvPr/>
        </p:nvSpPr>
        <p:spPr>
          <a:xfrm>
            <a:off x="1143000" y="3035823"/>
            <a:ext cx="6858000" cy="1476910"/>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0"/>
              </a:spcBef>
              <a:buClr>
                <a:srgbClr val="ED1A2F"/>
              </a:buClr>
              <a:buSzPct val="115000"/>
              <a:buFont typeface="Arial" panose="020B0604020202020204" pitchFamily="34" charset="0"/>
              <a:buNone/>
              <a:defRPr sz="16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Scientific Panel Lecturer: Dr. Melinda Gooderham</a:t>
            </a: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Community panelist : Dr. Lisa Iannattone</a:t>
            </a: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Affiliations: Assistant Professor, McGill University</a:t>
            </a:r>
            <a:endParaRPr kumimoji="0" lang="en-US"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327A6912-AA71-1C5C-578E-AE74006539FA}"/>
              </a:ext>
            </a:extLst>
          </p:cNvPr>
          <p:cNvPicPr>
            <a:picLocks noChangeAspect="1"/>
          </p:cNvPicPr>
          <p:nvPr/>
        </p:nvPicPr>
        <p:blipFill>
          <a:blip r:embed="rId3"/>
          <a:stretch>
            <a:fillRect/>
          </a:stretch>
        </p:blipFill>
        <p:spPr>
          <a:xfrm>
            <a:off x="7565480" y="5377814"/>
            <a:ext cx="1570232" cy="1443600"/>
          </a:xfrm>
          <a:prstGeom prst="rect">
            <a:avLst/>
          </a:prstGeom>
        </p:spPr>
      </p:pic>
    </p:spTree>
    <p:extLst>
      <p:ext uri="{BB962C8B-B14F-4D97-AF65-F5344CB8AC3E}">
        <p14:creationId xmlns:p14="http://schemas.microsoft.com/office/powerpoint/2010/main" val="386950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F1AA-9574-465A-86DA-EA10E60C4D17}"/>
              </a:ext>
            </a:extLst>
          </p:cNvPr>
          <p:cNvSpPr>
            <a:spLocks noGrp="1"/>
          </p:cNvSpPr>
          <p:nvPr>
            <p:ph type="title"/>
          </p:nvPr>
        </p:nvSpPr>
        <p:spPr>
          <a:xfrm>
            <a:off x="628650" y="629920"/>
            <a:ext cx="8515350" cy="886441"/>
          </a:xfrm>
        </p:spPr>
        <p:txBody>
          <a:bodyPr>
            <a:noAutofit/>
          </a:bodyPr>
          <a:lstStyle/>
          <a:p>
            <a:r>
              <a:rPr lang="en-CA" dirty="0"/>
              <a:t>Practice using the “Annotate” function in Zoom</a:t>
            </a:r>
          </a:p>
        </p:txBody>
      </p:sp>
      <p:sp>
        <p:nvSpPr>
          <p:cNvPr id="40" name="TextBox 39">
            <a:extLst>
              <a:ext uri="{FF2B5EF4-FFF2-40B4-BE49-F238E27FC236}">
                <a16:creationId xmlns:a16="http://schemas.microsoft.com/office/drawing/2014/main" id="{6BC69953-73DE-4AB6-AD7D-DBBE52F63276}"/>
              </a:ext>
            </a:extLst>
          </p:cNvPr>
          <p:cNvSpPr txBox="1"/>
          <p:nvPr/>
        </p:nvSpPr>
        <p:spPr>
          <a:xfrm>
            <a:off x="232366" y="2014537"/>
            <a:ext cx="5099729" cy="300082"/>
          </a:xfrm>
          <a:prstGeom prst="rect">
            <a:avLst/>
          </a:prstGeom>
          <a:noFill/>
        </p:spPr>
        <p:txBody>
          <a:bodyPr wrap="square" rtlCol="0">
            <a:spAutoFit/>
          </a:bodyPr>
          <a:lstStyle/>
          <a:p>
            <a:pPr defTabSz="685800">
              <a:defRPr/>
            </a:pPr>
            <a:r>
              <a:rPr lang="en-CA" sz="1350" dirty="0">
                <a:solidFill>
                  <a:prstClr val="black"/>
                </a:solidFill>
                <a:latin typeface="Arial" panose="020B0604020202020204"/>
              </a:rPr>
              <a:t>Which team has a better chance to win the Stanley Cup?  </a:t>
            </a:r>
          </a:p>
        </p:txBody>
      </p:sp>
      <p:graphicFrame>
        <p:nvGraphicFramePr>
          <p:cNvPr id="6" name="Table 6">
            <a:extLst>
              <a:ext uri="{FF2B5EF4-FFF2-40B4-BE49-F238E27FC236}">
                <a16:creationId xmlns:a16="http://schemas.microsoft.com/office/drawing/2014/main" id="{A26E7235-8592-E09D-DB73-506744BD43E5}"/>
              </a:ext>
            </a:extLst>
          </p:cNvPr>
          <p:cNvGraphicFramePr>
            <a:graphicFrameLocks noGrp="1"/>
          </p:cNvGraphicFramePr>
          <p:nvPr>
            <p:extLst>
              <p:ext uri="{D42A27DB-BD31-4B8C-83A1-F6EECF244321}">
                <p14:modId xmlns:p14="http://schemas.microsoft.com/office/powerpoint/2010/main" val="1734742615"/>
              </p:ext>
            </p:extLst>
          </p:nvPr>
        </p:nvGraphicFramePr>
        <p:xfrm>
          <a:off x="1049438" y="2968481"/>
          <a:ext cx="6647726" cy="1971232"/>
        </p:xfrm>
        <a:graphic>
          <a:graphicData uri="http://schemas.openxmlformats.org/drawingml/2006/table">
            <a:tbl>
              <a:tblPr firstRow="1" bandRow="1">
                <a:tableStyleId>{5C22544A-7EE6-4342-B048-85BDC9FD1C3A}</a:tableStyleId>
              </a:tblPr>
              <a:tblGrid>
                <a:gridCol w="3323863">
                  <a:extLst>
                    <a:ext uri="{9D8B030D-6E8A-4147-A177-3AD203B41FA5}">
                      <a16:colId xmlns:a16="http://schemas.microsoft.com/office/drawing/2014/main" val="1995387363"/>
                    </a:ext>
                  </a:extLst>
                </a:gridCol>
                <a:gridCol w="3323863">
                  <a:extLst>
                    <a:ext uri="{9D8B030D-6E8A-4147-A177-3AD203B41FA5}">
                      <a16:colId xmlns:a16="http://schemas.microsoft.com/office/drawing/2014/main" val="4119422407"/>
                    </a:ext>
                  </a:extLst>
                </a:gridCol>
              </a:tblGrid>
              <a:tr h="492808">
                <a:tc>
                  <a:txBody>
                    <a:bodyPr/>
                    <a:lstStyle/>
                    <a:p>
                      <a:r>
                        <a:rPr lang="en-CA" dirty="0"/>
                        <a:t>Team</a:t>
                      </a:r>
                    </a:p>
                  </a:txBody>
                  <a:tcPr/>
                </a:tc>
                <a:tc>
                  <a:txBody>
                    <a:bodyPr/>
                    <a:lstStyle/>
                    <a:p>
                      <a:r>
                        <a:rPr lang="en-CA" dirty="0"/>
                        <a:t>Vote</a:t>
                      </a:r>
                    </a:p>
                  </a:txBody>
                  <a:tcPr/>
                </a:tc>
                <a:extLst>
                  <a:ext uri="{0D108BD9-81ED-4DB2-BD59-A6C34878D82A}">
                    <a16:rowId xmlns:a16="http://schemas.microsoft.com/office/drawing/2014/main" val="2445525421"/>
                  </a:ext>
                </a:extLst>
              </a:tr>
              <a:tr h="492808">
                <a:tc>
                  <a:txBody>
                    <a:bodyPr/>
                    <a:lstStyle/>
                    <a:p>
                      <a:r>
                        <a:rPr lang="en-CA" dirty="0"/>
                        <a:t>Toronto Maple Leafs</a:t>
                      </a:r>
                    </a:p>
                  </a:txBody>
                  <a:tcPr/>
                </a:tc>
                <a:tc>
                  <a:txBody>
                    <a:bodyPr/>
                    <a:lstStyle/>
                    <a:p>
                      <a:endParaRPr lang="en-CA"/>
                    </a:p>
                  </a:txBody>
                  <a:tcPr/>
                </a:tc>
                <a:extLst>
                  <a:ext uri="{0D108BD9-81ED-4DB2-BD59-A6C34878D82A}">
                    <a16:rowId xmlns:a16="http://schemas.microsoft.com/office/drawing/2014/main" val="981559044"/>
                  </a:ext>
                </a:extLst>
              </a:tr>
              <a:tr h="492808">
                <a:tc>
                  <a:txBody>
                    <a:bodyPr/>
                    <a:lstStyle/>
                    <a:p>
                      <a:r>
                        <a:rPr lang="en-CA" dirty="0"/>
                        <a:t>Montreal Canadiens</a:t>
                      </a:r>
                    </a:p>
                  </a:txBody>
                  <a:tcPr/>
                </a:tc>
                <a:tc>
                  <a:txBody>
                    <a:bodyPr/>
                    <a:lstStyle/>
                    <a:p>
                      <a:endParaRPr lang="en-CA" dirty="0"/>
                    </a:p>
                  </a:txBody>
                  <a:tcPr/>
                </a:tc>
                <a:extLst>
                  <a:ext uri="{0D108BD9-81ED-4DB2-BD59-A6C34878D82A}">
                    <a16:rowId xmlns:a16="http://schemas.microsoft.com/office/drawing/2014/main" val="3338320560"/>
                  </a:ext>
                </a:extLst>
              </a:tr>
              <a:tr h="492808">
                <a:tc>
                  <a:txBody>
                    <a:bodyPr/>
                    <a:lstStyle/>
                    <a:p>
                      <a:r>
                        <a:rPr lang="en-CA" dirty="0"/>
                        <a:t>Calgary Flames</a:t>
                      </a:r>
                    </a:p>
                  </a:txBody>
                  <a:tcPr/>
                </a:tc>
                <a:tc>
                  <a:txBody>
                    <a:bodyPr/>
                    <a:lstStyle/>
                    <a:p>
                      <a:endParaRPr lang="en-CA" dirty="0"/>
                    </a:p>
                  </a:txBody>
                  <a:tcPr/>
                </a:tc>
                <a:extLst>
                  <a:ext uri="{0D108BD9-81ED-4DB2-BD59-A6C34878D82A}">
                    <a16:rowId xmlns:a16="http://schemas.microsoft.com/office/drawing/2014/main" val="2587843484"/>
                  </a:ext>
                </a:extLst>
              </a:tr>
            </a:tbl>
          </a:graphicData>
        </a:graphic>
      </p:graphicFrame>
    </p:spTree>
    <p:extLst>
      <p:ext uri="{BB962C8B-B14F-4D97-AF65-F5344CB8AC3E}">
        <p14:creationId xmlns:p14="http://schemas.microsoft.com/office/powerpoint/2010/main" val="913510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9B2E4C-D7BC-D249-9E2A-8FA8CA81B2DA}"/>
              </a:ext>
            </a:extLst>
          </p:cNvPr>
          <p:cNvSpPr>
            <a:spLocks noGrp="1"/>
          </p:cNvSpPr>
          <p:nvPr>
            <p:ph sz="half" idx="1"/>
          </p:nvPr>
        </p:nvSpPr>
        <p:spPr>
          <a:xfrm>
            <a:off x="628650" y="2333297"/>
            <a:ext cx="3464715" cy="3843666"/>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Lisa Iannattone</a:t>
            </a:r>
          </a:p>
          <a:p>
            <a:pPr indent="-228600">
              <a:lnSpc>
                <a:spcPct val="90000"/>
              </a:lnSpc>
              <a:spcAft>
                <a:spcPts val="600"/>
              </a:spcAft>
              <a:buFont typeface="Arial" panose="020B0604020202020204" pitchFamily="34" charset="0"/>
              <a:buChar char="•"/>
            </a:pPr>
            <a:r>
              <a:rPr lang="en-US" sz="1700" dirty="0">
                <a:solidFill>
                  <a:schemeClr val="tx1"/>
                </a:solidFill>
                <a:latin typeface="+mn-lt"/>
                <a:cs typeface="+mn-cs"/>
              </a:rPr>
              <a:t>Relationships with for-profit and/or non-profit organizations: </a:t>
            </a: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Grant/Research Support: </a:t>
            </a:r>
            <a:r>
              <a:rPr lang="en-US" sz="1700" dirty="0">
                <a:solidFill>
                  <a:schemeClr val="tx1"/>
                </a:solidFill>
                <a:latin typeface="+mn-lt"/>
                <a:cs typeface="+mn-cs"/>
              </a:rPr>
              <a:t>nil</a:t>
            </a: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Speakers Bureau/Honoraria: </a:t>
            </a:r>
            <a:r>
              <a:rPr lang="en-US" sz="1700" dirty="0">
                <a:solidFill>
                  <a:schemeClr val="tx1"/>
                </a:solidFill>
                <a:latin typeface="+mn-lt"/>
                <a:cs typeface="+mn-cs"/>
              </a:rPr>
              <a:t>Sun Pharma, Sanofi, UCB Canada, Galderma, RBC Consultants</a:t>
            </a: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Other: </a:t>
            </a:r>
            <a:r>
              <a:rPr lang="en-US" sz="1700" dirty="0">
                <a:solidFill>
                  <a:schemeClr val="tx1"/>
                </a:solidFill>
                <a:latin typeface="+mn-lt"/>
                <a:cs typeface="+mn-cs"/>
              </a:rPr>
              <a:t>Canadian Dermatology Association (Board of Directors)</a:t>
            </a:r>
          </a:p>
        </p:txBody>
      </p:sp>
      <p:pic>
        <p:nvPicPr>
          <p:cNvPr id="4" name="Picture 4" descr="A picture containing dark, star, outdoor object, colorful&#10;&#10;Description automatically generated">
            <a:extLst>
              <a:ext uri="{FF2B5EF4-FFF2-40B4-BE49-F238E27FC236}">
                <a16:creationId xmlns:a16="http://schemas.microsoft.com/office/drawing/2014/main" id="{4FBDA2CF-1AC8-07A4-DA8E-692A5E175198}"/>
              </a:ext>
            </a:extLst>
          </p:cNvPr>
          <p:cNvPicPr>
            <a:picLocks noChangeAspect="1"/>
          </p:cNvPicPr>
          <p:nvPr/>
        </p:nvPicPr>
        <p:blipFill rotWithShape="1">
          <a:blip r:embed="rId2"/>
          <a:srcRect l="12243" r="34286" b="2"/>
          <a:stretch/>
        </p:blipFill>
        <p:spPr>
          <a:xfrm>
            <a:off x="4722015"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itle 1">
            <a:extLst>
              <a:ext uri="{FF2B5EF4-FFF2-40B4-BE49-F238E27FC236}">
                <a16:creationId xmlns:a16="http://schemas.microsoft.com/office/drawing/2014/main" id="{D75D1885-49B2-25A5-C6A2-0446CD9E7292}"/>
              </a:ext>
            </a:extLst>
          </p:cNvPr>
          <p:cNvSpPr txBox="1">
            <a:spLocks/>
          </p:cNvSpPr>
          <p:nvPr/>
        </p:nvSpPr>
        <p:spPr>
          <a:xfrm>
            <a:off x="628650" y="527411"/>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a:ea typeface="+mj-ea"/>
              </a:rPr>
              <a:t>Disclosures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2454309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a:t>
            </a:r>
            <a:r>
              <a:rPr lang="en-US" dirty="0">
                <a:latin typeface="Arial Black"/>
              </a:rPr>
              <a:t>Dermatology Trainees</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49" y="1825624"/>
            <a:ext cx="8327343" cy="5258839"/>
          </a:xfrm>
        </p:spPr>
        <p:txBody>
          <a:bodyPr vert="horz" lIns="91440" tIns="45720" rIns="91440" bIns="45720" rtlCol="0" anchor="t">
            <a:normAutofit fontScale="62500" lnSpcReduction="20000"/>
          </a:bodyPr>
          <a:lstStyle/>
          <a:p>
            <a:pPr marL="342900" indent="-342900">
              <a:lnSpc>
                <a:spcPct val="115000"/>
              </a:lnSpc>
              <a:buFont typeface="+mj-lt"/>
              <a:buAutoNum type="arabicPeriod"/>
            </a:pPr>
            <a:r>
              <a:rPr lang="en-CA" sz="1900" b="1" dirty="0">
                <a:ea typeface="Calibri" panose="020F0502020204030204" pitchFamily="34" charset="0"/>
              </a:rPr>
              <a:t>Novel systemic therapies target the molecular signalling pathways that cause AD</a:t>
            </a:r>
          </a:p>
          <a:p>
            <a:pPr marL="971550" lvl="1" indent="-514350">
              <a:buSzPct val="114999"/>
              <a:buFont typeface="+mj-lt"/>
              <a:buAutoNum type="alphaUcPeriod"/>
            </a:pPr>
            <a:r>
              <a:rPr lang="en-CA" sz="1900" i="1" dirty="0"/>
              <a:t>IL-4 and IL-13 bind to their receptors and activate the JAK-STAT pathway which results in the development of atopic dermatitis</a:t>
            </a:r>
          </a:p>
          <a:p>
            <a:pPr marL="971550" lvl="1" indent="-514350">
              <a:buSzPct val="114999"/>
              <a:buFont typeface="+mj-lt"/>
              <a:buAutoNum type="alphaUcPeriod"/>
            </a:pPr>
            <a:r>
              <a:rPr lang="en-CA" sz="1900" i="1" dirty="0"/>
              <a:t>The new systemic AD therapeutics t</a:t>
            </a:r>
            <a:r>
              <a:rPr lang="en-CA" sz="1900" b="0" i="1" dirty="0">
                <a:effectLst/>
              </a:rPr>
              <a:t>arget these cytokines, receptors or downstream signaling pathways to control the symptoms of AD</a:t>
            </a:r>
          </a:p>
          <a:p>
            <a:pPr marL="971550" lvl="1" indent="-514350">
              <a:buSzPct val="114999"/>
              <a:buFont typeface="+mj-lt"/>
              <a:buAutoNum type="alphaUcPeriod"/>
            </a:pPr>
            <a:r>
              <a:rPr lang="en-US" sz="1900" i="1" dirty="0"/>
              <a:t>Dupilumab targets the IL-4R alpha subunit common to the IL-4 and IL-13 receptors, Tralokinumab/Lebrikizumab bind IL-13 cytokine and JAK-1 inhibitors abrocitinib/upadacitinib inhibit the downstream cytokine signals</a:t>
            </a:r>
            <a:endParaRPr lang="en-CA" sz="1900" b="1" i="1" dirty="0">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Several novel systemic therapies for AD are highly effective</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dirty="0">
                <a:ea typeface="Calibri" panose="020F0502020204030204" pitchFamily="34" charset="0"/>
              </a:rPr>
              <a:t>When comparing improvement in EASI score, upadacitinib 30mg and abrocitinib 200mg are the most effective systemic agents, followed by dupilumab</a:t>
            </a:r>
            <a:r>
              <a:rPr lang="en-CA" sz="1900" b="1" i="1" dirty="0">
                <a:ea typeface="Calibri" panose="020F0502020204030204" pitchFamily="34" charset="0"/>
              </a:rPr>
              <a:t>.</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u="none" strike="noStrike" dirty="0">
                <a:effectLst/>
                <a:ea typeface="Calibri" panose="020F0502020204030204" pitchFamily="34" charset="0"/>
              </a:rPr>
              <a:t>70%, 62% and 43% of patients respectively achieved </a:t>
            </a:r>
            <a:r>
              <a:rPr lang="en-CA" sz="1900" i="1" dirty="0">
                <a:ea typeface="Calibri" panose="020F0502020204030204" pitchFamily="34" charset="0"/>
              </a:rPr>
              <a:t>75% improvement (EASI 75) in the trials.</a:t>
            </a:r>
            <a:endParaRPr lang="en-CA" sz="1900" i="1" u="none" strike="noStrike" dirty="0">
              <a:effectLst/>
              <a:ea typeface="Calibri" panose="020F0502020204030204" pitchFamily="34" charset="0"/>
            </a:endParaRPr>
          </a:p>
          <a:p>
            <a:pPr marL="800100" lvl="1" indent="-342900">
              <a:lnSpc>
                <a:spcPct val="115000"/>
              </a:lnSpc>
              <a:buFont typeface="+mj-lt"/>
              <a:buAutoNum type="alphaUcPeriod"/>
            </a:pPr>
            <a:r>
              <a:rPr lang="en-CA" sz="1900" i="1" u="none" strike="noStrike" dirty="0">
                <a:effectLst/>
                <a:ea typeface="Calibri" panose="020F0502020204030204" pitchFamily="34" charset="0"/>
              </a:rPr>
              <a:t>In a meta-analysis comparing new agents to Dupilumab, n</a:t>
            </a:r>
            <a:r>
              <a:rPr lang="en-CA" sz="1900" i="1" dirty="0">
                <a:ea typeface="Calibri" panose="020F0502020204030204" pitchFamily="34" charset="0"/>
              </a:rPr>
              <a:t>o differences were seen for POEMS or DLQI.</a:t>
            </a:r>
            <a:endParaRPr lang="en-CA" sz="1900" i="1" u="none" strike="noStrike" dirty="0">
              <a:effectLst/>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Monoclonal antibodies have a more favorable adverse event profile than JAK-1 inhibitors</a:t>
            </a:r>
          </a:p>
          <a:p>
            <a:pPr marL="800100" lvl="1" indent="-342900">
              <a:lnSpc>
                <a:spcPct val="115000"/>
              </a:lnSpc>
              <a:buFont typeface="+mj-lt"/>
              <a:buAutoNum type="alphaUcPeriod"/>
            </a:pPr>
            <a:r>
              <a:rPr lang="en-CA" sz="1900" i="1" dirty="0"/>
              <a:t>AE of monoclonal antibodies include conjunctivitis, head and neck erythema and injection site reactions. No lab monitoring is required.</a:t>
            </a:r>
          </a:p>
          <a:p>
            <a:pPr marL="800100" lvl="1" indent="-342900">
              <a:lnSpc>
                <a:spcPct val="115000"/>
              </a:lnSpc>
              <a:buFont typeface="+mj-lt"/>
              <a:buAutoNum type="alphaUcPeriod"/>
            </a:pPr>
            <a:r>
              <a:rPr lang="en-CA" sz="1900" i="1" dirty="0"/>
              <a:t>AE of JAK-1 inhibitors include tolerability issues secondary to nausea, vomiting, headache and acne, as well as cytopenias, CK elevations, dyslipidemia, MACE, thrombosis, malignancy, herpesvirus reactivation. Monitoring is required. </a:t>
            </a:r>
          </a:p>
          <a:p>
            <a:pPr marL="800100" lvl="1" indent="-342900">
              <a:lnSpc>
                <a:spcPct val="115000"/>
              </a:lnSpc>
              <a:buFont typeface="+mj-lt"/>
              <a:buAutoNum type="alphaUcPeriod"/>
            </a:pPr>
            <a:r>
              <a:rPr lang="en-CA" sz="1900" i="1" dirty="0"/>
              <a:t>Safety data for the JAK-1 inhibitors was generated from several different patient populations. There was no statistically significant difference in serious adverse events compared to placebo for any of the systemic agents in the atopic dermatitis trials.</a:t>
            </a:r>
            <a:endParaRPr lang="en-CA" sz="1900" b="1" dirty="0"/>
          </a:p>
        </p:txBody>
      </p:sp>
    </p:spTree>
    <p:extLst>
      <p:ext uri="{BB962C8B-B14F-4D97-AF65-F5344CB8AC3E}">
        <p14:creationId xmlns:p14="http://schemas.microsoft.com/office/powerpoint/2010/main" val="999875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General </a:t>
            </a:r>
            <a:r>
              <a:rPr lang="en-US" dirty="0" err="1">
                <a:solidFill>
                  <a:schemeClr val="tx1">
                    <a:lumMod val="95000"/>
                    <a:lumOff val="5000"/>
                  </a:schemeClr>
                </a:solidFill>
                <a:latin typeface="Arial Black"/>
              </a:rPr>
              <a:t>Practicioners</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49" y="1825624"/>
            <a:ext cx="8327343" cy="5258839"/>
          </a:xfrm>
        </p:spPr>
        <p:txBody>
          <a:bodyPr vert="horz" lIns="91440" tIns="45720" rIns="91440" bIns="45720" rtlCol="0" anchor="t">
            <a:normAutofit fontScale="62500" lnSpcReduction="20000"/>
          </a:bodyPr>
          <a:lstStyle/>
          <a:p>
            <a:pPr marL="342900" indent="-342900">
              <a:lnSpc>
                <a:spcPct val="115000"/>
              </a:lnSpc>
              <a:buFont typeface="+mj-lt"/>
              <a:buAutoNum type="arabicPeriod"/>
            </a:pPr>
            <a:r>
              <a:rPr lang="en-CA" sz="1900" b="1" dirty="0">
                <a:ea typeface="Calibri" panose="020F0502020204030204" pitchFamily="34" charset="0"/>
              </a:rPr>
              <a:t>Novel systemic therapies target the molecular signalling pathways that cause AD</a:t>
            </a:r>
          </a:p>
          <a:p>
            <a:pPr marL="971550" lvl="1" indent="-514350">
              <a:buSzPct val="114999"/>
              <a:buFont typeface="+mj-lt"/>
              <a:buAutoNum type="alphaUcPeriod"/>
            </a:pPr>
            <a:r>
              <a:rPr lang="en-CA" sz="1900" i="1" dirty="0"/>
              <a:t>Patients that are not adequately controlled on topical therapies are candidates for systemic therapy.</a:t>
            </a:r>
          </a:p>
          <a:p>
            <a:pPr marL="971550" lvl="1" indent="-514350">
              <a:buSzPct val="114999"/>
              <a:buFont typeface="+mj-lt"/>
              <a:buAutoNum type="alphaUcPeriod"/>
            </a:pPr>
            <a:r>
              <a:rPr lang="en-CA" sz="1900" i="1" dirty="0"/>
              <a:t>IL-4 and IL-13 cytokines bind to their receptors and activate the JAK-STAT pathway which results in the development of atopic dermatitis</a:t>
            </a:r>
          </a:p>
          <a:p>
            <a:pPr marL="971550" lvl="1" indent="-514350">
              <a:buSzPct val="114999"/>
              <a:buFont typeface="+mj-lt"/>
              <a:buAutoNum type="alphaUcPeriod"/>
            </a:pPr>
            <a:r>
              <a:rPr lang="en-CA" sz="1900" i="1" dirty="0"/>
              <a:t>The new systemic AD therapeutics include monoclonal antibodies (d</a:t>
            </a:r>
            <a:r>
              <a:rPr lang="en-CA" sz="1900" b="0" i="1" dirty="0">
                <a:effectLst/>
              </a:rPr>
              <a:t>upilumab, tralokinumab, lebrikizumab) that target the IL-4/IL-13 cytokines or receptors and JAK-1 inhibitors (</a:t>
            </a:r>
            <a:r>
              <a:rPr lang="en-CA" sz="1900" i="1" dirty="0"/>
              <a:t>upadacitinib</a:t>
            </a:r>
            <a:r>
              <a:rPr lang="en-CA" sz="1900" b="0" i="1" dirty="0">
                <a:effectLst/>
              </a:rPr>
              <a:t>, </a:t>
            </a:r>
            <a:r>
              <a:rPr lang="en-CA" sz="1900" i="1" dirty="0"/>
              <a:t>a</a:t>
            </a:r>
            <a:r>
              <a:rPr lang="en-CA" sz="1900" b="0" i="1" dirty="0">
                <a:effectLst/>
              </a:rPr>
              <a:t>brocitinib) that target the downstream JAK-STAT signaling pathway.</a:t>
            </a:r>
          </a:p>
          <a:p>
            <a:pPr marL="514350" indent="-514350">
              <a:buSzPct val="114999"/>
              <a:buFont typeface="+mj-lt"/>
              <a:buAutoNum type="arabicPeriod"/>
            </a:pPr>
            <a:r>
              <a:rPr lang="en-CA" sz="1900" b="1" dirty="0">
                <a:ea typeface="Calibri" panose="020F0502020204030204" pitchFamily="34" charset="0"/>
              </a:rPr>
              <a:t>Several novel systemic therapies for AD are highly effective</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dirty="0">
                <a:ea typeface="Calibri" panose="020F0502020204030204" pitchFamily="34" charset="0"/>
              </a:rPr>
              <a:t>When comparing improvement in EASI score, upadacitinib 30mg and abrocitinib 200mg are the most effective systemic agents, followed by dupilumab</a:t>
            </a:r>
            <a:r>
              <a:rPr lang="en-CA" sz="1900" b="1" i="1" dirty="0">
                <a:ea typeface="Calibri" panose="020F0502020204030204" pitchFamily="34" charset="0"/>
              </a:rPr>
              <a:t>.</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u="none" strike="noStrike" dirty="0">
                <a:effectLst/>
                <a:ea typeface="Calibri" panose="020F0502020204030204" pitchFamily="34" charset="0"/>
              </a:rPr>
              <a:t>70%, 62% and 43% of patients respectively achieved </a:t>
            </a:r>
            <a:r>
              <a:rPr lang="en-CA" sz="1900" i="1" dirty="0">
                <a:ea typeface="Calibri" panose="020F0502020204030204" pitchFamily="34" charset="0"/>
              </a:rPr>
              <a:t>75% improvement (EASI 75) in the trials.</a:t>
            </a:r>
            <a:endParaRPr lang="en-CA" sz="1900" i="1" u="none" strike="noStrike" dirty="0">
              <a:effectLst/>
              <a:ea typeface="Calibri" panose="020F0502020204030204" pitchFamily="34" charset="0"/>
            </a:endParaRPr>
          </a:p>
          <a:p>
            <a:pPr marL="800100" lvl="1" indent="-342900">
              <a:lnSpc>
                <a:spcPct val="115000"/>
              </a:lnSpc>
              <a:buFont typeface="+mj-lt"/>
              <a:buAutoNum type="alphaUcPeriod"/>
            </a:pPr>
            <a:r>
              <a:rPr lang="en-CA" sz="1900" i="1" u="none" strike="noStrike" dirty="0">
                <a:effectLst/>
                <a:ea typeface="Calibri" panose="020F0502020204030204" pitchFamily="34" charset="0"/>
              </a:rPr>
              <a:t>In a meta-analysis comparing new agents to dupilumab, n</a:t>
            </a:r>
            <a:r>
              <a:rPr lang="en-CA" sz="1900" i="1" dirty="0">
                <a:ea typeface="Calibri" panose="020F0502020204030204" pitchFamily="34" charset="0"/>
              </a:rPr>
              <a:t>o differences were seen for scores that measure the patient experience of their eczema (POEMS) or quality of life (DLQI).</a:t>
            </a:r>
            <a:endParaRPr lang="en-CA" sz="1900" i="1" u="none" strike="noStrike" dirty="0">
              <a:effectLst/>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Monoclonal antibodies have a more favorable adverse event profile than JAK-1 inhibitors</a:t>
            </a:r>
          </a:p>
          <a:p>
            <a:pPr marL="800100" lvl="1" indent="-342900">
              <a:lnSpc>
                <a:spcPct val="115000"/>
              </a:lnSpc>
              <a:buFont typeface="+mj-lt"/>
              <a:buAutoNum type="alphaUcPeriod"/>
            </a:pPr>
            <a:r>
              <a:rPr lang="en-CA" sz="1900" i="1" dirty="0"/>
              <a:t>AE of monoclonal antibodies include conjunctivitis, head and neck erythema and injection site reactions. No lab monitoring is required.</a:t>
            </a:r>
          </a:p>
          <a:p>
            <a:pPr marL="800100" lvl="1" indent="-342900">
              <a:lnSpc>
                <a:spcPct val="115000"/>
              </a:lnSpc>
              <a:buFont typeface="+mj-lt"/>
              <a:buAutoNum type="alphaUcPeriod"/>
            </a:pPr>
            <a:r>
              <a:rPr lang="en-CA" sz="1900" i="1" dirty="0"/>
              <a:t>AE of JAK-1 inhibitors include tolerability issues secondary to nausea, vomiting, headache and acne, as well as cytopenias, CK elevations, dyslipidemia, MACE, thrombosis, malignancy, and herpesvirus reactivation. Monitoring is required. </a:t>
            </a:r>
          </a:p>
          <a:p>
            <a:pPr marL="800100" lvl="1" indent="-342900">
              <a:lnSpc>
                <a:spcPct val="115000"/>
              </a:lnSpc>
              <a:buFont typeface="+mj-lt"/>
              <a:buAutoNum type="alphaUcPeriod"/>
            </a:pPr>
            <a:r>
              <a:rPr lang="en-CA" sz="1900" i="1" dirty="0"/>
              <a:t>Safety data for the JAK-1 inhibitors was generated from several different patient populations. There was no statistically significant difference in serious adverse events compared to placebo for any of the systemic agents in the atopic dermatitis trials.</a:t>
            </a:r>
            <a:endParaRPr lang="en-CA" sz="1900" b="1" dirty="0"/>
          </a:p>
        </p:txBody>
      </p:sp>
    </p:spTree>
    <p:extLst>
      <p:ext uri="{BB962C8B-B14F-4D97-AF65-F5344CB8AC3E}">
        <p14:creationId xmlns:p14="http://schemas.microsoft.com/office/powerpoint/2010/main" val="86133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Adult-Adolescent Patients</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49" y="1825624"/>
            <a:ext cx="8327343" cy="5258839"/>
          </a:xfrm>
        </p:spPr>
        <p:txBody>
          <a:bodyPr vert="horz" lIns="91440" tIns="45720" rIns="91440" bIns="45720" rtlCol="0" anchor="t">
            <a:normAutofit fontScale="62500" lnSpcReduction="20000"/>
          </a:bodyPr>
          <a:lstStyle/>
          <a:p>
            <a:pPr marL="342900" indent="-342900">
              <a:lnSpc>
                <a:spcPct val="115000"/>
              </a:lnSpc>
              <a:buFont typeface="+mj-lt"/>
              <a:buAutoNum type="arabicPeriod"/>
            </a:pPr>
            <a:r>
              <a:rPr lang="en-CA" sz="1900" b="1" dirty="0">
                <a:ea typeface="Calibri" panose="020F0502020204030204" pitchFamily="34" charset="0"/>
              </a:rPr>
              <a:t>Novel systemic therapies target the molecular signalling pathways that cause AD</a:t>
            </a:r>
          </a:p>
          <a:p>
            <a:pPr marL="971550" lvl="1" indent="-514350">
              <a:buSzPct val="114999"/>
              <a:buFont typeface="+mj-lt"/>
              <a:buAutoNum type="alphaUcPeriod"/>
            </a:pPr>
            <a:r>
              <a:rPr lang="en-CA" sz="1900" i="1" dirty="0"/>
              <a:t>Patients that are not adequately controlled on topical therapies are candidates for systemic therapy.</a:t>
            </a:r>
          </a:p>
          <a:p>
            <a:pPr marL="971550" lvl="1" indent="-514350">
              <a:buSzPct val="114999"/>
              <a:buFont typeface="+mj-lt"/>
              <a:buAutoNum type="alphaUcPeriod"/>
            </a:pPr>
            <a:r>
              <a:rPr lang="en-CA" sz="1900" i="1" dirty="0"/>
              <a:t>IL-4 and IL-13 cytokines bind to their receptors and activate the JAK-STAT pathway which results in the development of atopic dermatitis</a:t>
            </a:r>
          </a:p>
          <a:p>
            <a:pPr marL="971550" lvl="1" indent="-514350">
              <a:buSzPct val="114999"/>
              <a:buFont typeface="+mj-lt"/>
              <a:buAutoNum type="alphaUcPeriod"/>
            </a:pPr>
            <a:r>
              <a:rPr lang="en-CA" sz="1900" i="1" dirty="0"/>
              <a:t>The new systemic AD therapeutics include monoclonal antibodies (d</a:t>
            </a:r>
            <a:r>
              <a:rPr lang="en-CA" sz="1900" b="0" i="1" dirty="0">
                <a:effectLst/>
              </a:rPr>
              <a:t>upilumab, tralokinumab, lebrikizumab) that target the IL-4/IL-13 cytokines or receptors and JAK-1 inhibitors (</a:t>
            </a:r>
            <a:r>
              <a:rPr lang="en-CA" sz="1900" i="1" dirty="0"/>
              <a:t>upadacitinib</a:t>
            </a:r>
            <a:r>
              <a:rPr lang="en-CA" sz="1900" b="0" i="1" dirty="0">
                <a:effectLst/>
              </a:rPr>
              <a:t>, </a:t>
            </a:r>
            <a:r>
              <a:rPr lang="en-CA" sz="1900" i="1" dirty="0"/>
              <a:t>a</a:t>
            </a:r>
            <a:r>
              <a:rPr lang="en-CA" sz="1900" b="0" i="1" dirty="0">
                <a:effectLst/>
              </a:rPr>
              <a:t>brocitinib) that target the downstream JAK-STAT signaling pathway.</a:t>
            </a:r>
          </a:p>
          <a:p>
            <a:pPr marL="514350" indent="-514350">
              <a:buSzPct val="114999"/>
              <a:buFont typeface="+mj-lt"/>
              <a:buAutoNum type="arabicPeriod"/>
            </a:pPr>
            <a:r>
              <a:rPr lang="en-CA" sz="1900" b="1" dirty="0">
                <a:ea typeface="Calibri" panose="020F0502020204030204" pitchFamily="34" charset="0"/>
              </a:rPr>
              <a:t>Several novel systemic therapies for AD are highly effective</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dirty="0">
                <a:ea typeface="Calibri" panose="020F0502020204030204" pitchFamily="34" charset="0"/>
              </a:rPr>
              <a:t>When comparing improvement in EASI score, upadacitinib 30mg and abrocitinib 200mg are the most effective systemic agents, followed by dupilumab</a:t>
            </a:r>
            <a:r>
              <a:rPr lang="en-CA" sz="1900" b="1" i="1" dirty="0">
                <a:ea typeface="Calibri" panose="020F0502020204030204" pitchFamily="34" charset="0"/>
              </a:rPr>
              <a:t>.</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u="none" strike="noStrike" dirty="0">
                <a:effectLst/>
                <a:ea typeface="Calibri" panose="020F0502020204030204" pitchFamily="34" charset="0"/>
              </a:rPr>
              <a:t>70%, 62% and 43% of patients respectively achieved </a:t>
            </a:r>
            <a:r>
              <a:rPr lang="en-CA" sz="1900" i="1" dirty="0">
                <a:ea typeface="Calibri" panose="020F0502020204030204" pitchFamily="34" charset="0"/>
              </a:rPr>
              <a:t>75% improvement (EASI 75) in the trials.</a:t>
            </a:r>
            <a:endParaRPr lang="en-CA" sz="1900" i="1" u="none" strike="noStrike" dirty="0">
              <a:effectLst/>
              <a:ea typeface="Calibri" panose="020F0502020204030204" pitchFamily="34" charset="0"/>
            </a:endParaRPr>
          </a:p>
          <a:p>
            <a:pPr marL="800100" lvl="1" indent="-342900">
              <a:lnSpc>
                <a:spcPct val="115000"/>
              </a:lnSpc>
              <a:buFont typeface="+mj-lt"/>
              <a:buAutoNum type="alphaUcPeriod"/>
            </a:pPr>
            <a:r>
              <a:rPr lang="en-CA" sz="1900" i="1" u="none" strike="noStrike" dirty="0">
                <a:effectLst/>
                <a:ea typeface="Calibri" panose="020F0502020204030204" pitchFamily="34" charset="0"/>
              </a:rPr>
              <a:t>In a meta-analysis comparing new agents to dupilumab, n</a:t>
            </a:r>
            <a:r>
              <a:rPr lang="en-CA" sz="1900" i="1" dirty="0">
                <a:ea typeface="Calibri" panose="020F0502020204030204" pitchFamily="34" charset="0"/>
              </a:rPr>
              <a:t>o differences were seen for scores that measure the patient experience of their eczema (POEMS) or quality of life (DLQI).</a:t>
            </a:r>
            <a:endParaRPr lang="en-CA" sz="1900" i="1" u="none" strike="noStrike" dirty="0">
              <a:effectLst/>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Monoclonal antibodies have a more favorable adverse event profile than JAK-1 inhibitors</a:t>
            </a:r>
          </a:p>
          <a:p>
            <a:pPr marL="800100" lvl="1" indent="-342900">
              <a:lnSpc>
                <a:spcPct val="115000"/>
              </a:lnSpc>
              <a:buFont typeface="+mj-lt"/>
              <a:buAutoNum type="alphaUcPeriod"/>
            </a:pPr>
            <a:r>
              <a:rPr lang="en-CA" sz="1900" i="1" dirty="0"/>
              <a:t>AE of monoclonal antibodies include conjunctivitis, head and neck erythema and injection site reactions. No lab monitoring is required. Approved for pediatric use.</a:t>
            </a:r>
          </a:p>
          <a:p>
            <a:pPr marL="800100" lvl="1" indent="-342900">
              <a:lnSpc>
                <a:spcPct val="115000"/>
              </a:lnSpc>
              <a:buFont typeface="+mj-lt"/>
              <a:buAutoNum type="alphaUcPeriod"/>
            </a:pPr>
            <a:r>
              <a:rPr lang="en-CA" sz="1900" i="1" dirty="0"/>
              <a:t>AE of JAK-1 inhibitors include tolerability issues secondary to nausea, vomiting, headache and acne, as well as cytopenias, CK elevations, dyslipidemia, MACE, thrombosis, malignancy, and herpesvirus reactivation. Monitoring is required. </a:t>
            </a:r>
          </a:p>
          <a:p>
            <a:pPr marL="800100" lvl="1" indent="-342900">
              <a:lnSpc>
                <a:spcPct val="115000"/>
              </a:lnSpc>
              <a:buFont typeface="+mj-lt"/>
              <a:buAutoNum type="alphaUcPeriod"/>
            </a:pPr>
            <a:r>
              <a:rPr lang="en-CA" sz="1900" i="1" dirty="0"/>
              <a:t>Safety data for the JAK-1 inhibitors was generated from several different patient populations. There was no statistically significant difference in serious adverse events compared to placebo for any of the systemic agents in the atopic dermatitis trials.</a:t>
            </a:r>
            <a:endParaRPr lang="en-CA" sz="1900" b="1" dirty="0"/>
          </a:p>
        </p:txBody>
      </p:sp>
    </p:spTree>
    <p:extLst>
      <p:ext uri="{BB962C8B-B14F-4D97-AF65-F5344CB8AC3E}">
        <p14:creationId xmlns:p14="http://schemas.microsoft.com/office/powerpoint/2010/main" val="3411465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rPr>
              <a:t>What </a:t>
            </a:r>
            <a:r>
              <a:rPr lang="en-US">
                <a:solidFill>
                  <a:schemeClr val="tx1">
                    <a:lumMod val="95000"/>
                    <a:lumOff val="5000"/>
                  </a:schemeClr>
                </a:solidFill>
              </a:rPr>
              <a:t>added</a:t>
            </a:r>
            <a:r>
              <a:rPr lang="en-US" dirty="0">
                <a:solidFill>
                  <a:schemeClr val="tx1">
                    <a:lumMod val="95000"/>
                    <a:lumOff val="5000"/>
                  </a:schemeClr>
                </a:solidFill>
              </a:rPr>
              <a:t> information </a:t>
            </a:r>
            <a:r>
              <a:rPr lang="en-US">
                <a:solidFill>
                  <a:schemeClr val="tx1">
                    <a:lumMod val="95000"/>
                    <a:lumOff val="5000"/>
                  </a:schemeClr>
                </a:solidFill>
              </a:rPr>
              <a:t>is needed for…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621472"/>
            <a:ext cx="7886700" cy="3229570"/>
          </a:xfrm>
        </p:spPr>
        <p:txBody>
          <a:bodyPr>
            <a:noAutofit/>
          </a:bodyPr>
          <a:lstStyle/>
          <a:p>
            <a:pPr marL="514350" indent="-514350">
              <a:buFont typeface="+mj-lt"/>
              <a:buAutoNum type="arabicPeriod"/>
            </a:pPr>
            <a:r>
              <a:rPr lang="en-US" b="1" dirty="0"/>
              <a:t>Dermatology Trainees (e.g. for a fellowship curriculum)</a:t>
            </a:r>
          </a:p>
          <a:p>
            <a:pPr marL="971550" lvl="1" indent="-514350">
              <a:buFont typeface="+mj-lt"/>
              <a:buAutoNum type="alphaUcPeriod"/>
            </a:pPr>
            <a:r>
              <a:rPr lang="en-US" sz="1400" b="1" dirty="0"/>
              <a:t>Will patients still require topical therapies</a:t>
            </a:r>
          </a:p>
          <a:p>
            <a:pPr marL="971550" lvl="1" indent="-514350">
              <a:buFont typeface="+mj-lt"/>
              <a:buAutoNum type="alphaUcPeriod"/>
            </a:pPr>
            <a:r>
              <a:rPr lang="en-US" sz="1400" b="1" dirty="0"/>
              <a:t>How to determine treatment failure</a:t>
            </a:r>
          </a:p>
          <a:p>
            <a:pPr marL="971550" lvl="1" indent="-514350">
              <a:buFont typeface="+mj-lt"/>
              <a:buAutoNum type="alphaUcPeriod"/>
            </a:pPr>
            <a:r>
              <a:rPr lang="en-US" sz="1400" b="1" dirty="0"/>
              <a:t>How to switch from one agent to another</a:t>
            </a:r>
          </a:p>
          <a:p>
            <a:pPr marL="514350" indent="-514350">
              <a:buFont typeface="+mj-lt"/>
              <a:buAutoNum type="arabicPeriod"/>
            </a:pPr>
            <a:r>
              <a:rPr lang="en-US" b="1" dirty="0"/>
              <a:t>General practitioners (e.g. For an accredited course)</a:t>
            </a:r>
          </a:p>
          <a:p>
            <a:pPr marL="971550" lvl="1" indent="-514350">
              <a:buFont typeface="+mj-lt"/>
              <a:buAutoNum type="alphaUcPeriod"/>
            </a:pPr>
            <a:r>
              <a:rPr lang="en-US" sz="1400" b="1" dirty="0"/>
              <a:t>Discussion about the different routes of administration</a:t>
            </a:r>
          </a:p>
          <a:p>
            <a:pPr marL="971550" lvl="1" indent="-514350">
              <a:buFont typeface="+mj-lt"/>
              <a:buAutoNum type="alphaUcPeriod"/>
            </a:pPr>
            <a:r>
              <a:rPr lang="en-US" sz="1400" b="1" dirty="0"/>
              <a:t>Should patients expect to still need topical therapies once they’re on a systemic medication</a:t>
            </a:r>
          </a:p>
          <a:p>
            <a:pPr marL="971550" lvl="1" indent="-514350">
              <a:buFont typeface="+mj-lt"/>
              <a:buAutoNum type="alphaUcPeriod"/>
            </a:pPr>
            <a:r>
              <a:rPr lang="en-US" sz="1400" b="1" dirty="0"/>
              <a:t>How long should patients expect to be on the medication</a:t>
            </a:r>
          </a:p>
          <a:p>
            <a:pPr marL="514350" indent="-514350">
              <a:buFont typeface="+mj-lt"/>
              <a:buAutoNum type="arabicPeriod"/>
            </a:pPr>
            <a:r>
              <a:rPr lang="en-US" b="1" dirty="0"/>
              <a:t>Adult-adolescent patients (e.g. for an Eczema school)</a:t>
            </a:r>
          </a:p>
          <a:p>
            <a:pPr marL="971550" lvl="1" indent="-514350">
              <a:buFont typeface="+mj-lt"/>
              <a:buAutoNum type="alphaUcPeriod"/>
            </a:pPr>
            <a:r>
              <a:rPr lang="en-US" sz="1400" b="1" dirty="0"/>
              <a:t>Discussion about the different routes of administration</a:t>
            </a:r>
          </a:p>
          <a:p>
            <a:pPr marL="971550" lvl="1" indent="-514350">
              <a:buFont typeface="+mj-lt"/>
              <a:buAutoNum type="alphaUcPeriod"/>
            </a:pPr>
            <a:r>
              <a:rPr lang="en-US" sz="1400" b="1" dirty="0"/>
              <a:t>Should patients expect to still need topical therapies once they’re on a systemic medication</a:t>
            </a:r>
          </a:p>
          <a:p>
            <a:pPr marL="971550" lvl="1" indent="-514350">
              <a:buFont typeface="+mj-lt"/>
              <a:buAutoNum type="alphaUcPeriod"/>
            </a:pPr>
            <a:r>
              <a:rPr lang="en-US" sz="1400" b="1" dirty="0"/>
              <a:t>How long should patients expect to be on the medication</a:t>
            </a:r>
          </a:p>
          <a:p>
            <a:pPr marL="971550" lvl="1" indent="-514350">
              <a:buFont typeface="+mj-lt"/>
              <a:buAutoNum type="arabicPeriod"/>
            </a:pPr>
            <a:endParaRPr lang="en-US" sz="1800" b="1" dirty="0"/>
          </a:p>
          <a:p>
            <a:pPr marL="0" indent="0">
              <a:buNone/>
            </a:pPr>
            <a:endParaRPr lang="en-US" sz="1800" b="1" dirty="0"/>
          </a:p>
        </p:txBody>
      </p:sp>
    </p:spTree>
    <p:extLst>
      <p:ext uri="{BB962C8B-B14F-4D97-AF65-F5344CB8AC3E}">
        <p14:creationId xmlns:p14="http://schemas.microsoft.com/office/powerpoint/2010/main" val="1378236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a:solidFill>
                  <a:schemeClr val="tx1">
                    <a:lumMod val="95000"/>
                    <a:lumOff val="5000"/>
                  </a:schemeClr>
                </a:solidFill>
              </a:rPr>
              <a:t>Three points most relevant to my practice?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p:txBody>
          <a:bodyPr/>
          <a:lstStyle/>
          <a:p>
            <a:pPr marL="514350" indent="-514350">
              <a:buFont typeface="+mj-lt"/>
              <a:buAutoNum type="arabicPeriod"/>
            </a:pPr>
            <a:r>
              <a:rPr lang="en-US" dirty="0"/>
              <a:t>Novel systemic agents for AD are highly effective, particularly JAK-1 inhibitors.</a:t>
            </a:r>
          </a:p>
          <a:p>
            <a:pPr marL="514350" indent="-514350">
              <a:buFont typeface="+mj-lt"/>
              <a:buAutoNum type="arabicPeriod"/>
            </a:pPr>
            <a:r>
              <a:rPr lang="en-US" dirty="0"/>
              <a:t>Novel systemic agents for AD have a favorable safety profile, particularly monoclonal antibodies.</a:t>
            </a:r>
          </a:p>
          <a:p>
            <a:pPr marL="514350" indent="-514350">
              <a:buFont typeface="+mj-lt"/>
              <a:buAutoNum type="arabicPeriod"/>
            </a:pPr>
            <a:r>
              <a:rPr lang="en-US" dirty="0"/>
              <a:t>Systemic agents should be used for patient that do not achieve adequate control on topical therapies.</a:t>
            </a:r>
          </a:p>
          <a:p>
            <a:pPr marL="0" indent="0">
              <a:buNone/>
            </a:pPr>
            <a:endParaRPr lang="en-US" dirty="0"/>
          </a:p>
        </p:txBody>
      </p:sp>
      <p:sp>
        <p:nvSpPr>
          <p:cNvPr id="4" name="Title 1">
            <a:extLst>
              <a:ext uri="{FF2B5EF4-FFF2-40B4-BE49-F238E27FC236}">
                <a16:creationId xmlns:a16="http://schemas.microsoft.com/office/drawing/2014/main" id="{2A96C04A-0839-6466-9C20-EA13DBE14BB7}"/>
              </a:ext>
            </a:extLst>
          </p:cNvPr>
          <p:cNvSpPr txBox="1">
            <a:spLocks/>
          </p:cNvSpPr>
          <p:nvPr/>
        </p:nvSpPr>
        <p:spPr>
          <a:xfrm>
            <a:off x="628650" y="4122928"/>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lumMod val="95000"/>
                    <a:lumOff val="5000"/>
                  </a:prstClr>
                </a:solidFill>
                <a:effectLst/>
                <a:uLnTx/>
                <a:uFillTx/>
                <a:latin typeface="Arial Black" panose="020B0604020202020204" pitchFamily="34" charset="0"/>
                <a:ea typeface="+mj-ea"/>
              </a:rPr>
              <a:t>Points relevant to my practice not found and/or irrelevant info?   </a:t>
            </a:r>
          </a:p>
        </p:txBody>
      </p:sp>
      <p:sp>
        <p:nvSpPr>
          <p:cNvPr id="5" name="Content Placeholder 2">
            <a:extLst>
              <a:ext uri="{FF2B5EF4-FFF2-40B4-BE49-F238E27FC236}">
                <a16:creationId xmlns:a16="http://schemas.microsoft.com/office/drawing/2014/main" id="{7910B199-6EEE-4789-FA54-8DF8461472D6}"/>
              </a:ext>
            </a:extLst>
          </p:cNvPr>
          <p:cNvSpPr txBox="1">
            <a:spLocks/>
          </p:cNvSpPr>
          <p:nvPr/>
        </p:nvSpPr>
        <p:spPr>
          <a:xfrm>
            <a:off x="628650" y="5050472"/>
            <a:ext cx="7886700" cy="3615056"/>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Rates of SAE with JAK-1 inhibitors (MACE, clots, malignancy) for consent discussions.</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What proportion of patients will still require topical therapy once they are on a novel systemic therapeutic.</a:t>
            </a: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2947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81D7-3177-A93D-E726-20FDB0669E91}"/>
              </a:ext>
            </a:extLst>
          </p:cNvPr>
          <p:cNvSpPr>
            <a:spLocks noGrp="1"/>
          </p:cNvSpPr>
          <p:nvPr>
            <p:ph type="title"/>
          </p:nvPr>
        </p:nvSpPr>
        <p:spPr>
          <a:xfrm>
            <a:off x="616458" y="629920"/>
            <a:ext cx="7886700" cy="886441"/>
          </a:xfrm>
        </p:spPr>
        <p:txBody>
          <a:bodyPr>
            <a:normAutofit fontScale="90000"/>
          </a:bodyPr>
          <a:lstStyle/>
          <a:p>
            <a:r>
              <a:rPr lang="en-US" dirty="0"/>
              <a:t>Prepare 2-3 post-video questions for </a:t>
            </a:r>
            <a:r>
              <a:rPr lang="en-US" dirty="0" err="1"/>
              <a:t>derm</a:t>
            </a:r>
            <a:r>
              <a:rPr lang="en-US" dirty="0"/>
              <a:t> trainees  </a:t>
            </a:r>
            <a:br>
              <a:rPr lang="en-US" dirty="0"/>
            </a:br>
            <a:br>
              <a:rPr lang="en-US" sz="1300" b="0" dirty="0"/>
            </a:br>
            <a:r>
              <a:rPr lang="en-US" sz="1600" b="0" dirty="0"/>
              <a:t>(Multiple choice, true/false, and/or short-answer questions from topic</a:t>
            </a:r>
            <a:r>
              <a:rPr lang="en-US" sz="1600" dirty="0"/>
              <a:t>)</a:t>
            </a:r>
          </a:p>
        </p:txBody>
      </p:sp>
      <p:sp>
        <p:nvSpPr>
          <p:cNvPr id="3" name="Content Placeholder 2">
            <a:extLst>
              <a:ext uri="{FF2B5EF4-FFF2-40B4-BE49-F238E27FC236}">
                <a16:creationId xmlns:a16="http://schemas.microsoft.com/office/drawing/2014/main" id="{8DD7AD20-48B3-389F-C022-B838310B3EF5}"/>
              </a:ext>
            </a:extLst>
          </p:cNvPr>
          <p:cNvSpPr>
            <a:spLocks noGrp="1"/>
          </p:cNvSpPr>
          <p:nvPr>
            <p:ph idx="1"/>
          </p:nvPr>
        </p:nvSpPr>
        <p:spPr>
          <a:xfrm>
            <a:off x="628650" y="1932090"/>
            <a:ext cx="7886700" cy="3940676"/>
          </a:xfrm>
        </p:spPr>
        <p:txBody>
          <a:bodyPr>
            <a:normAutofit fontScale="85000" lnSpcReduction="20000"/>
          </a:bodyPr>
          <a:lstStyle/>
          <a:p>
            <a:r>
              <a:rPr lang="en-US" b="1" dirty="0"/>
              <a:t>Question 1: The IL-4R alpha subunit is the target for which of the following AD therapeutics?</a:t>
            </a:r>
          </a:p>
          <a:p>
            <a:pPr lvl="1"/>
            <a:r>
              <a:rPr lang="en-US" b="1" dirty="0"/>
              <a:t>A) Tralokinumab</a:t>
            </a:r>
          </a:p>
          <a:p>
            <a:pPr lvl="1"/>
            <a:r>
              <a:rPr lang="en-US" b="1" dirty="0"/>
              <a:t>B) Dupilumab</a:t>
            </a:r>
          </a:p>
          <a:p>
            <a:pPr lvl="1"/>
            <a:r>
              <a:rPr lang="en-US" b="1" dirty="0"/>
              <a:t>C) Abrocitinib</a:t>
            </a:r>
          </a:p>
          <a:p>
            <a:pPr lvl="1"/>
            <a:r>
              <a:rPr lang="en-US" b="1" dirty="0"/>
              <a:t>D) Upadacitinib </a:t>
            </a:r>
          </a:p>
          <a:p>
            <a:pPr lvl="1"/>
            <a:endParaRPr lang="en-US" b="1" dirty="0"/>
          </a:p>
          <a:p>
            <a:r>
              <a:rPr lang="en-US" b="1" dirty="0"/>
              <a:t>Question 2: Which of the following AD therapeutics achieved the highest EASI75 score in clinical trials?</a:t>
            </a:r>
          </a:p>
          <a:p>
            <a:pPr lvl="1"/>
            <a:r>
              <a:rPr lang="en-US" b="1" dirty="0"/>
              <a:t>A) Upadacitinib 15mg</a:t>
            </a:r>
          </a:p>
          <a:p>
            <a:pPr lvl="1"/>
            <a:r>
              <a:rPr lang="en-US" b="1" dirty="0"/>
              <a:t>B) Upadacitinib 30mg</a:t>
            </a:r>
          </a:p>
          <a:p>
            <a:pPr lvl="1"/>
            <a:r>
              <a:rPr lang="en-US" b="1" dirty="0"/>
              <a:t>C) Abrocitinib 200mg</a:t>
            </a:r>
          </a:p>
          <a:p>
            <a:pPr lvl="1"/>
            <a:r>
              <a:rPr lang="en-US" b="1" dirty="0"/>
              <a:t>D) Dupilumab</a:t>
            </a:r>
          </a:p>
          <a:p>
            <a:endParaRPr lang="en-US" b="1" dirty="0"/>
          </a:p>
        </p:txBody>
      </p:sp>
    </p:spTree>
    <p:extLst>
      <p:ext uri="{BB962C8B-B14F-4D97-AF65-F5344CB8AC3E}">
        <p14:creationId xmlns:p14="http://schemas.microsoft.com/office/powerpoint/2010/main" val="302044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629920"/>
            <a:ext cx="8110236" cy="886441"/>
          </a:xfrm>
        </p:spPr>
        <p:txBody>
          <a:bodyPr>
            <a:noAutofit/>
          </a:bodyPr>
          <a:lstStyle/>
          <a:p>
            <a:r>
              <a:rPr lang="en-US" dirty="0">
                <a:solidFill>
                  <a:schemeClr val="tx1">
                    <a:lumMod val="95000"/>
                    <a:lumOff val="5000"/>
                  </a:schemeClr>
                </a:solidFill>
                <a:latin typeface="Arial Black"/>
              </a:rPr>
              <a:t>Key Takeaway: Vote via Annotation</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49" y="1825624"/>
            <a:ext cx="8327343" cy="5258839"/>
          </a:xfrm>
        </p:spPr>
        <p:txBody>
          <a:bodyPr vert="horz" lIns="91440" tIns="45720" rIns="91440" bIns="45720" rtlCol="0" anchor="t">
            <a:normAutofit/>
          </a:bodyPr>
          <a:lstStyle/>
          <a:p>
            <a:pPr marL="457200" indent="-457200">
              <a:lnSpc>
                <a:spcPct val="115000"/>
              </a:lnSpc>
              <a:buFont typeface="+mj-lt"/>
              <a:buAutoNum type="arabicPeriod"/>
            </a:pPr>
            <a:r>
              <a:rPr lang="en-CA" sz="1900" b="1" dirty="0">
                <a:ea typeface="Calibri" panose="020F0502020204030204" pitchFamily="34" charset="0"/>
              </a:rPr>
              <a:t>Novel systemic therapies target the molecular signalling pathways that cause AD</a:t>
            </a:r>
          </a:p>
          <a:p>
            <a:pPr marL="457200" indent="-457200">
              <a:lnSpc>
                <a:spcPct val="115000"/>
              </a:lnSpc>
              <a:buFont typeface="+mj-lt"/>
              <a:buAutoNum type="arabicPeriod"/>
            </a:pPr>
            <a:endParaRPr lang="en-CA" sz="1900" b="1" dirty="0">
              <a:ea typeface="Calibri" panose="020F0502020204030204" pitchFamily="34" charset="0"/>
            </a:endParaRPr>
          </a:p>
          <a:p>
            <a:pPr marL="457200" lvl="0" indent="-457200">
              <a:lnSpc>
                <a:spcPct val="115000"/>
              </a:lnSpc>
              <a:buFont typeface="+mj-lt"/>
              <a:buAutoNum type="arabicPeriod"/>
            </a:pPr>
            <a:r>
              <a:rPr lang="en-CA" sz="1900" b="1" dirty="0">
                <a:ea typeface="Calibri" panose="020F0502020204030204" pitchFamily="34" charset="0"/>
              </a:rPr>
              <a:t>Several novel systemic therapies for AD are highly effective</a:t>
            </a:r>
          </a:p>
          <a:p>
            <a:pPr marL="457200" lvl="0" indent="-457200">
              <a:lnSpc>
                <a:spcPct val="115000"/>
              </a:lnSpc>
              <a:buFont typeface="+mj-lt"/>
              <a:buAutoNum type="arabicPeriod"/>
            </a:pPr>
            <a:endParaRPr lang="en-CA" sz="1900" b="1" u="none" strike="noStrike" dirty="0">
              <a:effectLst/>
              <a:ea typeface="Calibri" panose="020F0502020204030204" pitchFamily="34" charset="0"/>
            </a:endParaRPr>
          </a:p>
          <a:p>
            <a:pPr marL="457200" lvl="0" indent="-457200">
              <a:lnSpc>
                <a:spcPct val="115000"/>
              </a:lnSpc>
              <a:buFont typeface="+mj-lt"/>
              <a:buAutoNum type="arabicPeriod"/>
            </a:pPr>
            <a:r>
              <a:rPr lang="en-CA" sz="1900" b="1" u="none" strike="noStrike" dirty="0">
                <a:effectLst/>
                <a:ea typeface="Calibri" panose="020F0502020204030204" pitchFamily="34" charset="0"/>
              </a:rPr>
              <a:t>Monoclonal antibodies have a more favorable adverse event profile than JAK-1 inhibitors</a:t>
            </a:r>
          </a:p>
        </p:txBody>
      </p:sp>
    </p:spTree>
    <p:extLst>
      <p:ext uri="{BB962C8B-B14F-4D97-AF65-F5344CB8AC3E}">
        <p14:creationId xmlns:p14="http://schemas.microsoft.com/office/powerpoint/2010/main" val="310709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DE84C-0F00-1540-FC50-597661BB03E2}"/>
              </a:ext>
            </a:extLst>
          </p:cNvPr>
          <p:cNvSpPr txBox="1">
            <a:spLocks/>
          </p:cNvSpPr>
          <p:nvPr/>
        </p:nvSpPr>
        <p:spPr>
          <a:xfrm>
            <a:off x="1373443" y="1538020"/>
            <a:ext cx="6725093" cy="1659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A-Topics: Topic 6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ASTHMA</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
        <p:nvSpPr>
          <p:cNvPr id="9" name="Subtitle 2">
            <a:extLst>
              <a:ext uri="{FF2B5EF4-FFF2-40B4-BE49-F238E27FC236}">
                <a16:creationId xmlns:a16="http://schemas.microsoft.com/office/drawing/2014/main" id="{54167FD6-C8DB-E8A5-2CEB-51778A262EE2}"/>
              </a:ext>
            </a:extLst>
          </p:cNvPr>
          <p:cNvSpPr txBox="1">
            <a:spLocks/>
          </p:cNvSpPr>
          <p:nvPr/>
        </p:nvSpPr>
        <p:spPr>
          <a:xfrm>
            <a:off x="1143000" y="3035822"/>
            <a:ext cx="6955536" cy="2341991"/>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0"/>
              </a:spcBef>
              <a:buClr>
                <a:srgbClr val="ED1A2F"/>
              </a:buClr>
              <a:buSzPct val="115000"/>
              <a:buFont typeface="Arial" panose="020B0604020202020204" pitchFamily="34" charset="0"/>
              <a:buNone/>
              <a:defRPr sz="16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Scientific Panel Lecturer</a:t>
            </a: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Dr. R. </a:t>
            </a:r>
            <a:r>
              <a:rPr kumimoji="0" lang="en-US" sz="16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Olivenstein</a:t>
            </a:r>
            <a:endPar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Community panelist</a:t>
            </a: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Rachel N. Asiniwasis, MD MS(HS) FRCPC FAAD </a:t>
            </a:r>
            <a:r>
              <a:rPr kumimoji="0" lang="en-US" sz="1600" b="0" i="0"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Affiliations</a:t>
            </a: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Founder, Origins Dermatology Centre</a:t>
            </a:r>
          </a:p>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Associate Professor, University of Saskatchewan</a:t>
            </a:r>
          </a:p>
        </p:txBody>
      </p:sp>
      <p:pic>
        <p:nvPicPr>
          <p:cNvPr id="13" name="Picture 12" descr="Logo&#10;&#10;Description automatically generated">
            <a:extLst>
              <a:ext uri="{FF2B5EF4-FFF2-40B4-BE49-F238E27FC236}">
                <a16:creationId xmlns:a16="http://schemas.microsoft.com/office/drawing/2014/main" id="{327A6912-AA71-1C5C-578E-AE74006539FA}"/>
              </a:ext>
            </a:extLst>
          </p:cNvPr>
          <p:cNvPicPr>
            <a:picLocks noChangeAspect="1"/>
          </p:cNvPicPr>
          <p:nvPr/>
        </p:nvPicPr>
        <p:blipFill>
          <a:blip r:embed="rId4"/>
          <a:stretch>
            <a:fillRect/>
          </a:stretch>
        </p:blipFill>
        <p:spPr>
          <a:xfrm>
            <a:off x="7565480" y="5377814"/>
            <a:ext cx="1570232" cy="1443600"/>
          </a:xfrm>
          <a:prstGeom prst="rect">
            <a:avLst/>
          </a:prstGeom>
        </p:spPr>
      </p:pic>
    </p:spTree>
    <p:extLst>
      <p:ext uri="{BB962C8B-B14F-4D97-AF65-F5344CB8AC3E}">
        <p14:creationId xmlns:p14="http://schemas.microsoft.com/office/powerpoint/2010/main" val="2873041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9B2E4C-D7BC-D249-9E2A-8FA8CA81B2DA}"/>
              </a:ext>
            </a:extLst>
          </p:cNvPr>
          <p:cNvSpPr>
            <a:spLocks noGrp="1"/>
          </p:cNvSpPr>
          <p:nvPr>
            <p:ph sz="half" idx="1"/>
          </p:nvPr>
        </p:nvSpPr>
        <p:spPr>
          <a:xfrm>
            <a:off x="628650" y="2333297"/>
            <a:ext cx="3464715" cy="3843666"/>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Faculty/Presenter Name</a:t>
            </a:r>
          </a:p>
          <a:p>
            <a:pPr lvl="1">
              <a:lnSpc>
                <a:spcPct val="90000"/>
              </a:lnSpc>
              <a:spcAft>
                <a:spcPts val="600"/>
              </a:spcAft>
            </a:pPr>
            <a:r>
              <a:rPr lang="en-US" sz="1700" dirty="0">
                <a:solidFill>
                  <a:schemeClr val="tx1"/>
                </a:solidFill>
                <a:latin typeface="+mn-lt"/>
                <a:cs typeface="+mn-cs"/>
              </a:rPr>
              <a:t>Rachel </a:t>
            </a:r>
            <a:r>
              <a:rPr lang="en-US" sz="1700" dirty="0" err="1">
                <a:solidFill>
                  <a:schemeClr val="tx1"/>
                </a:solidFill>
                <a:latin typeface="+mn-lt"/>
                <a:cs typeface="+mn-cs"/>
              </a:rPr>
              <a:t>Asiniwasis</a:t>
            </a:r>
            <a:r>
              <a:rPr lang="en-US" sz="1700" dirty="0">
                <a:solidFill>
                  <a:schemeClr val="tx1"/>
                </a:solidFill>
                <a:latin typeface="+mn-lt"/>
                <a:cs typeface="+mn-cs"/>
              </a:rPr>
              <a:t> MD</a:t>
            </a:r>
          </a:p>
          <a:p>
            <a:pPr indent="-228600">
              <a:lnSpc>
                <a:spcPct val="90000"/>
              </a:lnSpc>
              <a:spcAft>
                <a:spcPts val="600"/>
              </a:spcAft>
              <a:buFont typeface="Arial" panose="020B0604020202020204" pitchFamily="34" charset="0"/>
              <a:buChar char="•"/>
            </a:pPr>
            <a:r>
              <a:rPr lang="en-US" sz="1700" dirty="0">
                <a:solidFill>
                  <a:schemeClr val="tx1"/>
                </a:solidFill>
                <a:latin typeface="+mn-lt"/>
                <a:cs typeface="+mn-cs"/>
              </a:rPr>
              <a:t>Relationships with for-profit and/or non-profit organizations: </a:t>
            </a: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Grant/Research Support:</a:t>
            </a:r>
            <a:r>
              <a:rPr lang="en-US" sz="1700" dirty="0">
                <a:solidFill>
                  <a:schemeClr val="tx1"/>
                </a:solidFill>
                <a:latin typeface="+mn-lt"/>
                <a:cs typeface="+mn-cs"/>
              </a:rPr>
              <a:t> Leo, Pfizer, SHRF</a:t>
            </a: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Speakers Bureau/Honoraria: </a:t>
            </a:r>
            <a:r>
              <a:rPr lang="en-US" sz="1700" dirty="0" err="1">
                <a:solidFill>
                  <a:schemeClr val="tx1"/>
                </a:solidFill>
                <a:latin typeface="+mn-lt"/>
                <a:cs typeface="+mn-cs"/>
              </a:rPr>
              <a:t>Abbvie</a:t>
            </a:r>
            <a:r>
              <a:rPr lang="en-US" sz="1700" dirty="0">
                <a:solidFill>
                  <a:schemeClr val="tx1"/>
                </a:solidFill>
                <a:latin typeface="+mn-lt"/>
                <a:cs typeface="+mn-cs"/>
              </a:rPr>
              <a:t>, Pfizer, Leo, Lilly, Galderma, Janssen, UCB, Bausch, Sanofi, Chronicle Companies, </a:t>
            </a:r>
            <a:r>
              <a:rPr lang="en-US" sz="1700" dirty="0" err="1">
                <a:solidFill>
                  <a:schemeClr val="tx1"/>
                </a:solidFill>
                <a:latin typeface="+mn-lt"/>
                <a:cs typeface="+mn-cs"/>
              </a:rPr>
              <a:t>Arcutis</a:t>
            </a:r>
            <a:r>
              <a:rPr lang="en-US" sz="1700" dirty="0">
                <a:solidFill>
                  <a:schemeClr val="tx1"/>
                </a:solidFill>
                <a:latin typeface="+mn-lt"/>
                <a:cs typeface="+mn-cs"/>
              </a:rPr>
              <a:t>, Novartis, Boehringer-Ingelheim</a:t>
            </a: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Other: </a:t>
            </a:r>
            <a:r>
              <a:rPr lang="en-US" sz="1700" dirty="0">
                <a:solidFill>
                  <a:schemeClr val="tx1"/>
                </a:solidFill>
                <a:latin typeface="+mn-lt"/>
                <a:cs typeface="+mn-cs"/>
              </a:rPr>
              <a:t>Eczema Society of Canada</a:t>
            </a:r>
          </a:p>
        </p:txBody>
      </p:sp>
      <p:pic>
        <p:nvPicPr>
          <p:cNvPr id="4" name="Picture 4" descr="A picture containing dark, star, outdoor object, colorful&#10;&#10;Description automatically generated">
            <a:extLst>
              <a:ext uri="{FF2B5EF4-FFF2-40B4-BE49-F238E27FC236}">
                <a16:creationId xmlns:a16="http://schemas.microsoft.com/office/drawing/2014/main" id="{4FBDA2CF-1AC8-07A4-DA8E-692A5E175198}"/>
              </a:ext>
            </a:extLst>
          </p:cNvPr>
          <p:cNvPicPr>
            <a:picLocks noChangeAspect="1"/>
          </p:cNvPicPr>
          <p:nvPr/>
        </p:nvPicPr>
        <p:blipFill rotWithShape="1">
          <a:blip r:embed="rId3"/>
          <a:srcRect l="12243" r="34286" b="2"/>
          <a:stretch/>
        </p:blipFill>
        <p:spPr>
          <a:xfrm>
            <a:off x="4722015"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itle 1">
            <a:extLst>
              <a:ext uri="{FF2B5EF4-FFF2-40B4-BE49-F238E27FC236}">
                <a16:creationId xmlns:a16="http://schemas.microsoft.com/office/drawing/2014/main" id="{D75D1885-49B2-25A5-C6A2-0446CD9E7292}"/>
              </a:ext>
            </a:extLst>
          </p:cNvPr>
          <p:cNvSpPr txBox="1">
            <a:spLocks/>
          </p:cNvSpPr>
          <p:nvPr/>
        </p:nvSpPr>
        <p:spPr>
          <a:xfrm>
            <a:off x="628650" y="527411"/>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a:ea typeface="+mj-ea"/>
              </a:rPr>
              <a:t>Disclosures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4078980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B98CCF-DB53-154B-5738-C2189CBA8AC6}"/>
              </a:ext>
            </a:extLst>
          </p:cNvPr>
          <p:cNvSpPr>
            <a:spLocks noGrp="1"/>
          </p:cNvSpPr>
          <p:nvPr>
            <p:ph type="title"/>
          </p:nvPr>
        </p:nvSpPr>
        <p:spPr>
          <a:xfrm>
            <a:off x="628649" y="294254"/>
            <a:ext cx="7886700" cy="886441"/>
          </a:xfrm>
        </p:spPr>
        <p:txBody>
          <a:bodyPr/>
          <a:lstStyle/>
          <a:p>
            <a:r>
              <a:rPr lang="en-CA" dirty="0"/>
              <a:t>Our Agenda This Evening…</a:t>
            </a:r>
          </a:p>
        </p:txBody>
      </p:sp>
      <p:graphicFrame>
        <p:nvGraphicFramePr>
          <p:cNvPr id="8" name="Table 7">
            <a:extLst>
              <a:ext uri="{FF2B5EF4-FFF2-40B4-BE49-F238E27FC236}">
                <a16:creationId xmlns:a16="http://schemas.microsoft.com/office/drawing/2014/main" id="{3A0DA176-0386-4E89-75E0-68972C4F1DE0}"/>
              </a:ext>
            </a:extLst>
          </p:cNvPr>
          <p:cNvGraphicFramePr>
            <a:graphicFrameLocks noGrp="1"/>
          </p:cNvGraphicFramePr>
          <p:nvPr>
            <p:extLst>
              <p:ext uri="{D42A27DB-BD31-4B8C-83A1-F6EECF244321}">
                <p14:modId xmlns:p14="http://schemas.microsoft.com/office/powerpoint/2010/main" val="4013629948"/>
              </p:ext>
            </p:extLst>
          </p:nvPr>
        </p:nvGraphicFramePr>
        <p:xfrm>
          <a:off x="322100" y="1387117"/>
          <a:ext cx="8499798" cy="5176629"/>
        </p:xfrm>
        <a:graphic>
          <a:graphicData uri="http://schemas.openxmlformats.org/drawingml/2006/table">
            <a:tbl>
              <a:tblPr firstRow="1" bandRow="1"/>
              <a:tblGrid>
                <a:gridCol w="1731930">
                  <a:extLst>
                    <a:ext uri="{9D8B030D-6E8A-4147-A177-3AD203B41FA5}">
                      <a16:colId xmlns:a16="http://schemas.microsoft.com/office/drawing/2014/main" val="2354145273"/>
                    </a:ext>
                  </a:extLst>
                </a:gridCol>
                <a:gridCol w="4017546">
                  <a:extLst>
                    <a:ext uri="{9D8B030D-6E8A-4147-A177-3AD203B41FA5}">
                      <a16:colId xmlns:a16="http://schemas.microsoft.com/office/drawing/2014/main" val="3647052019"/>
                    </a:ext>
                  </a:extLst>
                </a:gridCol>
                <a:gridCol w="2750322">
                  <a:extLst>
                    <a:ext uri="{9D8B030D-6E8A-4147-A177-3AD203B41FA5}">
                      <a16:colId xmlns:a16="http://schemas.microsoft.com/office/drawing/2014/main" val="3612705184"/>
                    </a:ext>
                  </a:extLst>
                </a:gridCol>
              </a:tblGrid>
              <a:tr h="111095">
                <a:tc>
                  <a:txBody>
                    <a:bodyPr/>
                    <a:lstStyle/>
                    <a:p>
                      <a:pPr>
                        <a:lnSpc>
                          <a:spcPct val="106000"/>
                        </a:lnSpc>
                        <a:spcAft>
                          <a:spcPts val="800"/>
                        </a:spcAft>
                      </a:pPr>
                      <a:r>
                        <a:rPr lang="en-US" sz="1050" b="1" kern="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Time (ET)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06000"/>
                        </a:lnSpc>
                        <a:spcAft>
                          <a:spcPts val="800"/>
                        </a:spcAft>
                      </a:pPr>
                      <a:r>
                        <a:rPr lang="en-US" sz="1050" b="1" kern="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Topic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06000"/>
                        </a:lnSpc>
                        <a:spcAft>
                          <a:spcPts val="800"/>
                        </a:spcAft>
                      </a:pPr>
                      <a:r>
                        <a:rPr lang="en-US" sz="1050" b="1" kern="12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Speaker/Facilitator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099406635"/>
                  </a:ext>
                </a:extLst>
              </a:tr>
              <a:tr h="506901">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6:00–6:15 pm </a:t>
                      </a:r>
                      <a:b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 minutes)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Welcome, Objectives and Introductions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Rohit Khanna, Catalytic Health</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Carolyn Jack, MD</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470895501"/>
                  </a:ext>
                </a:extLst>
              </a:tr>
              <a:tr h="319254">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6:15–6:35 pm </a:t>
                      </a:r>
                      <a:b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en-CA" sz="1200" b="1" dirty="0">
                          <a:effectLst/>
                          <a:latin typeface="Times New Roman" panose="02020603050405020304" pitchFamily="18" charset="0"/>
                          <a:ea typeface="Times New Roman" panose="02020603050405020304" pitchFamily="18" charset="0"/>
                          <a:cs typeface="Times New Roman" panose="02020603050405020304" pitchFamily="18" charset="0"/>
                        </a:rPr>
                        <a:t>Topic 1 Atopic Dermatitis: A Disease of Childhood?</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Yuka Asai</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177550667"/>
                  </a:ext>
                </a:extLst>
              </a:tr>
              <a:tr h="351958">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6:35–6:55 pm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en-C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Topic 2 Translational aspects in pathobiology of AD: Targeting molecular Pathway</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Catherine Besner-Morin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980516827"/>
                  </a:ext>
                </a:extLst>
              </a:tr>
              <a:tr h="319254">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6:55–7:15 pm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200" b="1" kern="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en-US" sz="1200" b="1" kern="1200" dirty="0">
                          <a:effectLst/>
                          <a:latin typeface="Times New Roman" panose="02020603050405020304" pitchFamily="18" charset="0"/>
                          <a:ea typeface="Times New Roman" panose="02020603050405020304" pitchFamily="18" charset="0"/>
                          <a:cs typeface="Times New Roman" panose="02020603050405020304" pitchFamily="18" charset="0"/>
                        </a:rPr>
                        <a:t>Topic 3 Shifting Guidelines for Treatment</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en-US" sz="1200" b="1" kern="1200">
                          <a:effectLst/>
                          <a:latin typeface="Times New Roman" panose="02020603050405020304" pitchFamily="18" charset="0"/>
                          <a:ea typeface="Times New Roman" panose="02020603050405020304" pitchFamily="18" charset="0"/>
                          <a:cs typeface="Times New Roman" panose="02020603050405020304" pitchFamily="18" charset="0"/>
                        </a:rPr>
                        <a:t>Dr. Marc Bourcier</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163535944"/>
                  </a:ext>
                </a:extLst>
              </a:tr>
              <a:tr h="351958">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7:15–7:35 pm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Topic 4 Novel Topical Therapies for the Treatment of Atopic Dermatitis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en-C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Chuck Lynde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598935412"/>
                  </a:ext>
                </a:extLst>
              </a:tr>
              <a:tr h="319254">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7:35–7:50 pm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en-US" sz="1200" b="1" kern="1200">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en-US" sz="1200" b="1" kern="1200">
                          <a:effectLst/>
                          <a:latin typeface="Times New Roman" panose="02020603050405020304" pitchFamily="18" charset="0"/>
                          <a:ea typeface="Times New Roman" panose="02020603050405020304" pitchFamily="18" charset="0"/>
                          <a:cs typeface="Times New Roman" panose="02020603050405020304" pitchFamily="18" charset="0"/>
                        </a:rPr>
                        <a:t>ALL</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721687136"/>
                  </a:ext>
                </a:extLst>
              </a:tr>
              <a:tr h="351958">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7:50–8:10 pm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en-C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Topic 5 Novel Systemic Therapies for the Treatment of Atopic Dermatitis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en-CA"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Lisa </a:t>
                      </a:r>
                      <a:r>
                        <a:rPr lang="en-CA"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Iannattone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267211785"/>
                  </a:ext>
                </a:extLst>
              </a:tr>
              <a:tr h="527413">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8:10–8:30 pm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en-US" sz="1200" b="1" kern="1200" dirty="0">
                          <a:effectLst/>
                          <a:latin typeface="Times New Roman" panose="02020603050405020304" pitchFamily="18" charset="0"/>
                          <a:ea typeface="Times New Roman" panose="02020603050405020304" pitchFamily="18" charset="0"/>
                          <a:cs typeface="Times New Roman" panose="02020603050405020304" pitchFamily="18" charset="0"/>
                        </a:rPr>
                        <a:t>Topic 6 Addressing Co-Morbidities in Atopic Dermatitis Patients: Asthma, Sinusitis, and Other Complications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fr-FR" sz="1200" b="1" dirty="0">
                          <a:effectLst/>
                          <a:latin typeface="Times New Roman" panose="02020603050405020304" pitchFamily="18" charset="0"/>
                          <a:ea typeface="Times New Roman" panose="02020603050405020304" pitchFamily="18" charset="0"/>
                          <a:cs typeface="Times New Roman" panose="02020603050405020304" pitchFamily="18" charset="0"/>
                        </a:rPr>
                        <a:t>Dr. Rachel Asiniwasis (Part 1)</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CA" sz="1200" b="1" dirty="0">
                          <a:effectLst/>
                          <a:latin typeface="Times New Roman" panose="02020603050405020304" pitchFamily="18" charset="0"/>
                          <a:ea typeface="Times New Roman" panose="02020603050405020304" pitchFamily="18" charset="0"/>
                          <a:cs typeface="Times New Roman" panose="02020603050405020304" pitchFamily="18" charset="0"/>
                        </a:rPr>
                        <a:t>and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CA" sz="1200" b="1" dirty="0">
                          <a:effectLst/>
                          <a:latin typeface="Times New Roman" panose="02020603050405020304" pitchFamily="18" charset="0"/>
                          <a:ea typeface="Times New Roman" panose="02020603050405020304" pitchFamily="18" charset="0"/>
                          <a:cs typeface="Times New Roman" panose="02020603050405020304" pitchFamily="18" charset="0"/>
                        </a:rPr>
                        <a:t>Dr. David Adams (Part 2)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802203365"/>
                  </a:ext>
                </a:extLst>
              </a:tr>
              <a:tr h="351958">
                <a:tc>
                  <a:txBody>
                    <a:bodyPr/>
                    <a:lstStyle/>
                    <a:p>
                      <a:pPr>
                        <a:lnSpc>
                          <a:spcPct val="106000"/>
                        </a:lnSpc>
                        <a:spcAft>
                          <a:spcPts val="80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8:30–8:50 pm</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Topic 7 Knowledge Translation: Using Tools to Facilitate Communication with Patients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a:lnSpc>
                          <a:spcPct val="106000"/>
                        </a:lnSpc>
                        <a:spcAft>
                          <a:spcPts val="800"/>
                        </a:spcAft>
                      </a:pPr>
                      <a:r>
                        <a:rPr lang="fr-FR"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 Marissa Joseph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720858286"/>
                  </a:ext>
                </a:extLst>
              </a:tr>
              <a:tr h="729412">
                <a:tc>
                  <a:txBody>
                    <a:bodyPr/>
                    <a:lstStyle/>
                    <a:p>
                      <a:pPr>
                        <a:lnSpc>
                          <a:spcPct val="106000"/>
                        </a:lnSpc>
                        <a:spcAft>
                          <a:spcPts val="800"/>
                        </a:spcAft>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8:50–9:00 pm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en-CA" sz="1200" b="1">
                          <a:effectLst/>
                          <a:latin typeface="Times New Roman" panose="02020603050405020304" pitchFamily="18" charset="0"/>
                          <a:ea typeface="Times New Roman" panose="02020603050405020304" pitchFamily="18" charset="0"/>
                          <a:cs typeface="Times New Roman" panose="02020603050405020304" pitchFamily="18" charset="0"/>
                        </a:rPr>
                        <a:t>Closing Remarks, Key Takeaways and Next Steps</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nSpc>
                          <a:spcPct val="106000"/>
                        </a:lnSpc>
                        <a:spcAft>
                          <a:spcPts val="800"/>
                        </a:spcAft>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Rohit Khanna, Catalytic Health</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Carolyn Jack, MD</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03" marR="36103"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362900713"/>
                  </a:ext>
                </a:extLst>
              </a:tr>
            </a:tbl>
          </a:graphicData>
        </a:graphic>
      </p:graphicFrame>
    </p:spTree>
    <p:extLst>
      <p:ext uri="{BB962C8B-B14F-4D97-AF65-F5344CB8AC3E}">
        <p14:creationId xmlns:p14="http://schemas.microsoft.com/office/powerpoint/2010/main" val="4057708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8CC2-AECF-8E4C-D974-E0E1B7FE8658}"/>
              </a:ext>
            </a:extLst>
          </p:cNvPr>
          <p:cNvSpPr>
            <a:spLocks noGrp="1"/>
          </p:cNvSpPr>
          <p:nvPr>
            <p:ph type="title"/>
          </p:nvPr>
        </p:nvSpPr>
        <p:spPr/>
        <p:txBody>
          <a:bodyPr/>
          <a:lstStyle/>
          <a:p>
            <a:r>
              <a:rPr lang="en-US" dirty="0"/>
              <a:t>Objectives: Asthma and AD</a:t>
            </a:r>
          </a:p>
        </p:txBody>
      </p:sp>
      <p:sp>
        <p:nvSpPr>
          <p:cNvPr id="3" name="Content Placeholder 2">
            <a:extLst>
              <a:ext uri="{FF2B5EF4-FFF2-40B4-BE49-F238E27FC236}">
                <a16:creationId xmlns:a16="http://schemas.microsoft.com/office/drawing/2014/main" id="{01857558-A524-7F63-6797-CBAA1EAB1DAC}"/>
              </a:ext>
            </a:extLst>
          </p:cNvPr>
          <p:cNvSpPr>
            <a:spLocks noGrp="1"/>
          </p:cNvSpPr>
          <p:nvPr>
            <p:ph sz="half" idx="1"/>
          </p:nvPr>
        </p:nvSpPr>
        <p:spPr>
          <a:xfrm>
            <a:off x="628649" y="1825624"/>
            <a:ext cx="7886699" cy="4402455"/>
          </a:xfrm>
        </p:spPr>
        <p:txBody>
          <a:bodyPr/>
          <a:lstStyle/>
          <a:p>
            <a:pPr>
              <a:buFont typeface="Arial" panose="020B0604020202020204" pitchFamily="34" charset="0"/>
              <a:buChar char="•"/>
            </a:pPr>
            <a:r>
              <a:rPr lang="en-CA" dirty="0"/>
              <a:t>Review the multimorbidity of atopic dermatitis (AD)</a:t>
            </a:r>
          </a:p>
          <a:p>
            <a:pPr>
              <a:buFont typeface="Arial" panose="020B0604020202020204" pitchFamily="34" charset="0"/>
              <a:buChar char="•"/>
            </a:pPr>
            <a:endParaRPr lang="en-CA" dirty="0"/>
          </a:p>
          <a:p>
            <a:pPr>
              <a:buFont typeface="Arial" panose="020B0604020202020204" pitchFamily="34" charset="0"/>
              <a:buChar char="•"/>
            </a:pPr>
            <a:r>
              <a:rPr lang="en-CA" dirty="0"/>
              <a:t>Explore the common role of type 2 inflammation in the shared pathophysiology of atopic dermatitis and other type 2 inflammatory diseases</a:t>
            </a:r>
          </a:p>
          <a:p>
            <a:pPr>
              <a:buFont typeface="Arial" panose="020B0604020202020204" pitchFamily="34" charset="0"/>
              <a:buChar char="•"/>
            </a:pPr>
            <a:endParaRPr lang="en-CA" dirty="0"/>
          </a:p>
          <a:p>
            <a:pPr>
              <a:buFont typeface="Arial" panose="020B0604020202020204" pitchFamily="34" charset="0"/>
              <a:buChar char="•"/>
            </a:pPr>
            <a:r>
              <a:rPr lang="en-CA" dirty="0"/>
              <a:t>Gain clinical insights on the evaluation and management of atopic comorbidities in atopic dermatitis</a:t>
            </a:r>
          </a:p>
          <a:p>
            <a:endParaRPr lang="en-US" dirty="0"/>
          </a:p>
        </p:txBody>
      </p:sp>
    </p:spTree>
    <p:extLst>
      <p:ext uri="{BB962C8B-B14F-4D97-AF65-F5344CB8AC3E}">
        <p14:creationId xmlns:p14="http://schemas.microsoft.com/office/powerpoint/2010/main" val="494578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Dermatology </a:t>
            </a:r>
            <a:r>
              <a:rPr lang="en-US" dirty="0">
                <a:solidFill>
                  <a:srgbClr val="000000"/>
                </a:solidFill>
                <a:latin typeface="Arial Black"/>
              </a:rPr>
              <a:t>Trainees</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5"/>
            <a:ext cx="7886700" cy="4030230"/>
          </a:xfrm>
        </p:spPr>
        <p:txBody>
          <a:bodyPr vert="horz" lIns="91440" tIns="45720" rIns="91440" bIns="45720" rtlCol="0" anchor="t">
            <a:normAutofit/>
          </a:bodyPr>
          <a:lstStyle/>
          <a:p>
            <a:pPr marL="342900" indent="-342900">
              <a:lnSpc>
                <a:spcPct val="115000"/>
              </a:lnSpc>
              <a:buFont typeface="+mj-lt"/>
              <a:buAutoNum type="arabicPeriod"/>
            </a:pPr>
            <a:r>
              <a:rPr lang="en-US" sz="1900" b="1" dirty="0">
                <a:effectLst/>
                <a:ea typeface="Calibri" panose="020F0502020204030204" pitchFamily="34" charset="0"/>
              </a:rPr>
              <a:t>Asthma is a common atopic comorbidity with significant QOL burdens seen in AD patients that dermatologists will encounter</a:t>
            </a:r>
          </a:p>
          <a:p>
            <a:pPr marL="800100" lvl="1" indent="-342900">
              <a:lnSpc>
                <a:spcPct val="115000"/>
              </a:lnSpc>
              <a:buFont typeface="+mj-lt"/>
              <a:buAutoNum type="alphaUcPeriod"/>
            </a:pPr>
            <a:r>
              <a:rPr lang="en-CA" sz="1900" dirty="0"/>
              <a:t>Dermatologists can bridge care for asthma and comorbidity management to improve health outcomes</a:t>
            </a:r>
          </a:p>
          <a:p>
            <a:pPr marL="800100" lvl="1" indent="-342900">
              <a:lnSpc>
                <a:spcPct val="115000"/>
              </a:lnSpc>
              <a:buFont typeface="+mj-lt"/>
              <a:buAutoNum type="alphaUcPeriod"/>
            </a:pPr>
            <a:r>
              <a:rPr lang="en-CA" sz="1900" dirty="0"/>
              <a:t>Severe – Allergy/Immunology, Respirology, General Internal Medicine, role of GP</a:t>
            </a:r>
          </a:p>
          <a:p>
            <a:pPr marL="800100" lvl="1" indent="-342900">
              <a:lnSpc>
                <a:spcPct val="115000"/>
              </a:lnSpc>
              <a:buFont typeface="+mj-lt"/>
              <a:buAutoNum type="alphaUcPeriod"/>
            </a:pPr>
            <a:r>
              <a:rPr lang="en-CA" sz="1900" dirty="0"/>
              <a:t>Recognizing AD comorbidity and familiarization with therapies can make you a stronger, well-rounded dermatologist for your atopic patients, especially those suffering with severe asthma</a:t>
            </a:r>
            <a:endParaRPr lang="en-CA" sz="1900" dirty="0">
              <a:ea typeface="Calibri" panose="020F0502020204030204" pitchFamily="34" charset="0"/>
            </a:endParaRPr>
          </a:p>
          <a:p>
            <a:pPr marL="457200" lvl="1" indent="0">
              <a:lnSpc>
                <a:spcPct val="115000"/>
              </a:lnSpc>
              <a:buNone/>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
        <p:nvSpPr>
          <p:cNvPr id="4" name="TextBox 3">
            <a:extLst>
              <a:ext uri="{FF2B5EF4-FFF2-40B4-BE49-F238E27FC236}">
                <a16:creationId xmlns:a16="http://schemas.microsoft.com/office/drawing/2014/main" id="{64932246-62CA-DEE1-5BCC-C6FB81A835EA}"/>
              </a:ext>
            </a:extLst>
          </p:cNvPr>
          <p:cNvSpPr txBox="1"/>
          <p:nvPr/>
        </p:nvSpPr>
        <p:spPr>
          <a:xfrm>
            <a:off x="5161935" y="6414926"/>
            <a:ext cx="365311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QOL – Quality of life, GP – General Practitioners</a:t>
            </a:r>
          </a:p>
        </p:txBody>
      </p:sp>
    </p:spTree>
    <p:extLst>
      <p:ext uri="{BB962C8B-B14F-4D97-AF65-F5344CB8AC3E}">
        <p14:creationId xmlns:p14="http://schemas.microsoft.com/office/powerpoint/2010/main" val="3853089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DFDA02-1C3F-5356-50AC-AC773DD7F9D8}"/>
              </a:ext>
            </a:extLst>
          </p:cNvPr>
          <p:cNvSpPr>
            <a:spLocks noGrp="1"/>
          </p:cNvSpPr>
          <p:nvPr>
            <p:ph idx="1"/>
          </p:nvPr>
        </p:nvSpPr>
        <p:spPr>
          <a:xfrm>
            <a:off x="375731" y="149548"/>
            <a:ext cx="7886700" cy="2932865"/>
          </a:xfrm>
        </p:spPr>
        <p:txBody>
          <a:bodyPr/>
          <a:lstStyle/>
          <a:p>
            <a:pPr marL="0" lvl="0" indent="0">
              <a:lnSpc>
                <a:spcPct val="115000"/>
              </a:lnSpc>
              <a:buNone/>
            </a:pPr>
            <a:r>
              <a:rPr lang="en-CA" sz="2000" b="1" u="none" strike="noStrike" dirty="0">
                <a:solidFill>
                  <a:srgbClr val="FF0000"/>
                </a:solidFill>
                <a:effectLst/>
                <a:ea typeface="Calibri" panose="020F0502020204030204" pitchFamily="34" charset="0"/>
              </a:rPr>
              <a:t>2.</a:t>
            </a:r>
            <a:r>
              <a:rPr lang="en-CA" sz="1900" b="1" u="none" strike="noStrike" dirty="0">
                <a:effectLst/>
                <a:ea typeface="Calibri" panose="020F0502020204030204" pitchFamily="34" charset="0"/>
              </a:rPr>
              <a:t> Definitions of severe asthma and therapeutic ladders exist</a:t>
            </a:r>
          </a:p>
          <a:p>
            <a:pPr marL="800100" lvl="1" indent="-342900">
              <a:lnSpc>
                <a:spcPct val="115000"/>
              </a:lnSpc>
              <a:buFont typeface="+mj-lt"/>
              <a:buAutoNum type="alphaUcPeriod"/>
            </a:pPr>
            <a:r>
              <a:rPr lang="en-CA" sz="1900" u="none" strike="noStrike" dirty="0">
                <a:effectLst/>
                <a:ea typeface="Calibri" panose="020F0502020204030204" pitchFamily="34" charset="0"/>
              </a:rPr>
              <a:t>Biologic targets are evolving, and atopic comorbidities may overlap with severe AD management</a:t>
            </a:r>
          </a:p>
          <a:p>
            <a:pPr marL="800100" lvl="1" indent="-342900">
              <a:lnSpc>
                <a:spcPct val="115000"/>
              </a:lnSpc>
              <a:buFont typeface="+mj-lt"/>
              <a:buAutoNum type="alphaUcPeriod"/>
            </a:pPr>
            <a:r>
              <a:rPr lang="en-CA" sz="1900" u="none" strike="noStrike" dirty="0">
                <a:effectLst/>
                <a:ea typeface="Calibri" panose="020F0502020204030204" pitchFamily="34" charset="0"/>
              </a:rPr>
              <a:t>Th2 predominant inflammatory pathways overlap in AD and asthma and may prove promising for dual disease therapy</a:t>
            </a:r>
          </a:p>
          <a:p>
            <a:pPr marL="800100" lvl="1" indent="-342900">
              <a:lnSpc>
                <a:spcPct val="115000"/>
              </a:lnSpc>
              <a:buFont typeface="+mj-lt"/>
              <a:buAutoNum type="alphaUcPeriod"/>
            </a:pPr>
            <a:r>
              <a:rPr lang="en-CA" sz="1900" u="none" strike="noStrike" dirty="0">
                <a:effectLst/>
                <a:ea typeface="Calibri" panose="020F0502020204030204" pitchFamily="34" charset="0"/>
              </a:rPr>
              <a:t>Example - Dupilumab FDA approved for moderate to severe AD, asthma, chronic rhinosinusitis</a:t>
            </a:r>
          </a:p>
          <a:p>
            <a:endParaRPr lang="en-US" dirty="0"/>
          </a:p>
        </p:txBody>
      </p:sp>
      <p:graphicFrame>
        <p:nvGraphicFramePr>
          <p:cNvPr id="4" name="Table 4">
            <a:extLst>
              <a:ext uri="{FF2B5EF4-FFF2-40B4-BE49-F238E27FC236}">
                <a16:creationId xmlns:a16="http://schemas.microsoft.com/office/drawing/2014/main" id="{A5A661AA-C902-CC90-AFA7-44558BB3FA31}"/>
              </a:ext>
            </a:extLst>
          </p:cNvPr>
          <p:cNvGraphicFramePr>
            <a:graphicFrameLocks noGrp="1"/>
          </p:cNvGraphicFramePr>
          <p:nvPr/>
        </p:nvGraphicFramePr>
        <p:xfrm>
          <a:off x="470650" y="2875936"/>
          <a:ext cx="8009672" cy="3453806"/>
        </p:xfrm>
        <a:graphic>
          <a:graphicData uri="http://schemas.openxmlformats.org/drawingml/2006/table">
            <a:tbl>
              <a:tblPr firstRow="1" bandRow="1">
                <a:tableStyleId>{5C22544A-7EE6-4342-B048-85BDC9FD1C3A}</a:tableStyleId>
              </a:tblPr>
              <a:tblGrid>
                <a:gridCol w="1949815">
                  <a:extLst>
                    <a:ext uri="{9D8B030D-6E8A-4147-A177-3AD203B41FA5}">
                      <a16:colId xmlns:a16="http://schemas.microsoft.com/office/drawing/2014/main" val="195019222"/>
                    </a:ext>
                  </a:extLst>
                </a:gridCol>
                <a:gridCol w="2179011">
                  <a:extLst>
                    <a:ext uri="{9D8B030D-6E8A-4147-A177-3AD203B41FA5}">
                      <a16:colId xmlns:a16="http://schemas.microsoft.com/office/drawing/2014/main" val="2230502327"/>
                    </a:ext>
                  </a:extLst>
                </a:gridCol>
                <a:gridCol w="1314627">
                  <a:extLst>
                    <a:ext uri="{9D8B030D-6E8A-4147-A177-3AD203B41FA5}">
                      <a16:colId xmlns:a16="http://schemas.microsoft.com/office/drawing/2014/main" val="1435188814"/>
                    </a:ext>
                  </a:extLst>
                </a:gridCol>
                <a:gridCol w="1106129">
                  <a:extLst>
                    <a:ext uri="{9D8B030D-6E8A-4147-A177-3AD203B41FA5}">
                      <a16:colId xmlns:a16="http://schemas.microsoft.com/office/drawing/2014/main" val="950082034"/>
                    </a:ext>
                  </a:extLst>
                </a:gridCol>
                <a:gridCol w="1460090">
                  <a:extLst>
                    <a:ext uri="{9D8B030D-6E8A-4147-A177-3AD203B41FA5}">
                      <a16:colId xmlns:a16="http://schemas.microsoft.com/office/drawing/2014/main" val="3433307462"/>
                    </a:ext>
                  </a:extLst>
                </a:gridCol>
              </a:tblGrid>
              <a:tr h="655214">
                <a:tc>
                  <a:txBody>
                    <a:bodyPr/>
                    <a:lstStyle/>
                    <a:p>
                      <a:r>
                        <a:rPr lang="en-US" dirty="0"/>
                        <a:t>Mechanism</a:t>
                      </a:r>
                    </a:p>
                  </a:txBody>
                  <a:tcPr/>
                </a:tc>
                <a:tc>
                  <a:txBody>
                    <a:bodyPr/>
                    <a:lstStyle/>
                    <a:p>
                      <a:r>
                        <a:rPr lang="en-US" dirty="0"/>
                        <a:t>Generic Name</a:t>
                      </a:r>
                    </a:p>
                  </a:txBody>
                  <a:tcPr/>
                </a:tc>
                <a:tc>
                  <a:txBody>
                    <a:bodyPr/>
                    <a:lstStyle/>
                    <a:p>
                      <a:r>
                        <a:rPr lang="en-US" dirty="0"/>
                        <a:t>Trade name</a:t>
                      </a:r>
                    </a:p>
                  </a:txBody>
                  <a:tcPr/>
                </a:tc>
                <a:tc>
                  <a:txBody>
                    <a:bodyPr/>
                    <a:lstStyle/>
                    <a:p>
                      <a:r>
                        <a:rPr lang="en-US" dirty="0"/>
                        <a:t>Delivery method</a:t>
                      </a:r>
                    </a:p>
                  </a:txBody>
                  <a:tcPr/>
                </a:tc>
                <a:tc>
                  <a:txBody>
                    <a:bodyPr/>
                    <a:lstStyle/>
                    <a:p>
                      <a:r>
                        <a:rPr lang="en-US" dirty="0"/>
                        <a:t>AD FDA approved?</a:t>
                      </a:r>
                    </a:p>
                  </a:txBody>
                  <a:tcPr/>
                </a:tc>
                <a:extLst>
                  <a:ext uri="{0D108BD9-81ED-4DB2-BD59-A6C34878D82A}">
                    <a16:rowId xmlns:a16="http://schemas.microsoft.com/office/drawing/2014/main" val="2340519220"/>
                  </a:ext>
                </a:extLst>
              </a:tr>
              <a:tr h="379608">
                <a:tc>
                  <a:txBody>
                    <a:bodyPr/>
                    <a:lstStyle/>
                    <a:p>
                      <a:r>
                        <a:rPr lang="en-US" dirty="0"/>
                        <a:t>Anti-</a:t>
                      </a:r>
                      <a:r>
                        <a:rPr lang="en-US" dirty="0" err="1"/>
                        <a:t>IgE</a:t>
                      </a:r>
                      <a:endParaRPr lang="en-US" dirty="0"/>
                    </a:p>
                  </a:txBody>
                  <a:tcPr/>
                </a:tc>
                <a:tc>
                  <a:txBody>
                    <a:bodyPr/>
                    <a:lstStyle/>
                    <a:p>
                      <a:r>
                        <a:rPr lang="en-US" dirty="0"/>
                        <a:t>Omalizumab</a:t>
                      </a:r>
                    </a:p>
                  </a:txBody>
                  <a:tcPr/>
                </a:tc>
                <a:tc>
                  <a:txBody>
                    <a:bodyPr/>
                    <a:lstStyle/>
                    <a:p>
                      <a:r>
                        <a:rPr lang="en-US" dirty="0"/>
                        <a:t>Xolair</a:t>
                      </a:r>
                    </a:p>
                  </a:txBody>
                  <a:tcPr/>
                </a:tc>
                <a:tc>
                  <a:txBody>
                    <a:bodyPr/>
                    <a:lstStyle/>
                    <a:p>
                      <a:r>
                        <a:rPr lang="en-US" dirty="0"/>
                        <a:t>SC</a:t>
                      </a:r>
                    </a:p>
                  </a:txBody>
                  <a:tcPr/>
                </a:tc>
                <a:tc>
                  <a:txBody>
                    <a:bodyPr/>
                    <a:lstStyle/>
                    <a:p>
                      <a:r>
                        <a:rPr lang="en-US" dirty="0"/>
                        <a:t>No</a:t>
                      </a:r>
                    </a:p>
                  </a:txBody>
                  <a:tcPr/>
                </a:tc>
                <a:extLst>
                  <a:ext uri="{0D108BD9-81ED-4DB2-BD59-A6C34878D82A}">
                    <a16:rowId xmlns:a16="http://schemas.microsoft.com/office/drawing/2014/main" val="1703945674"/>
                  </a:ext>
                </a:extLst>
              </a:tr>
              <a:tr h="379608">
                <a:tc>
                  <a:txBody>
                    <a:bodyPr/>
                    <a:lstStyle/>
                    <a:p>
                      <a:r>
                        <a:rPr lang="en-US" dirty="0"/>
                        <a:t>Anti IL-5/IL5R</a:t>
                      </a:r>
                    </a:p>
                  </a:txBody>
                  <a:tcPr/>
                </a:tc>
                <a:tc>
                  <a:txBody>
                    <a:bodyPr/>
                    <a:lstStyle/>
                    <a:p>
                      <a:r>
                        <a:rPr lang="en-US" dirty="0"/>
                        <a:t>Mepolizumab</a:t>
                      </a:r>
                    </a:p>
                  </a:txBody>
                  <a:tcPr/>
                </a:tc>
                <a:tc>
                  <a:txBody>
                    <a:bodyPr/>
                    <a:lstStyle/>
                    <a:p>
                      <a:r>
                        <a:rPr lang="en-US" dirty="0"/>
                        <a:t>Nucala</a:t>
                      </a:r>
                    </a:p>
                  </a:txBody>
                  <a:tcPr/>
                </a:tc>
                <a:tc>
                  <a:txBody>
                    <a:bodyPr/>
                    <a:lstStyle/>
                    <a:p>
                      <a:r>
                        <a:rPr lang="en-US" dirty="0"/>
                        <a:t>SC</a:t>
                      </a:r>
                    </a:p>
                  </a:txBody>
                  <a:tcPr/>
                </a:tc>
                <a:tc>
                  <a:txBody>
                    <a:bodyPr/>
                    <a:lstStyle/>
                    <a:p>
                      <a:r>
                        <a:rPr lang="en-US" dirty="0"/>
                        <a:t>No</a:t>
                      </a:r>
                    </a:p>
                  </a:txBody>
                  <a:tcPr/>
                </a:tc>
                <a:extLst>
                  <a:ext uri="{0D108BD9-81ED-4DB2-BD59-A6C34878D82A}">
                    <a16:rowId xmlns:a16="http://schemas.microsoft.com/office/drawing/2014/main" val="1287210056"/>
                  </a:ext>
                </a:extLst>
              </a:tr>
              <a:tr h="379608">
                <a:tc>
                  <a:txBody>
                    <a:bodyPr/>
                    <a:lstStyle/>
                    <a:p>
                      <a:endParaRPr lang="en-US"/>
                    </a:p>
                  </a:txBody>
                  <a:tcPr/>
                </a:tc>
                <a:tc>
                  <a:txBody>
                    <a:bodyPr/>
                    <a:lstStyle/>
                    <a:p>
                      <a:r>
                        <a:rPr lang="en-US" dirty="0" err="1"/>
                        <a:t>Benralizumab</a:t>
                      </a:r>
                      <a:endParaRPr lang="en-US" dirty="0"/>
                    </a:p>
                  </a:txBody>
                  <a:tcPr/>
                </a:tc>
                <a:tc>
                  <a:txBody>
                    <a:bodyPr/>
                    <a:lstStyle/>
                    <a:p>
                      <a:r>
                        <a:rPr lang="en-US" dirty="0"/>
                        <a:t>Fasenra</a:t>
                      </a:r>
                    </a:p>
                  </a:txBody>
                  <a:tcPr/>
                </a:tc>
                <a:tc>
                  <a:txBody>
                    <a:bodyPr/>
                    <a:lstStyle/>
                    <a:p>
                      <a:r>
                        <a:rPr lang="en-US" dirty="0"/>
                        <a:t>SC</a:t>
                      </a:r>
                    </a:p>
                  </a:txBody>
                  <a:tcPr/>
                </a:tc>
                <a:tc>
                  <a:txBody>
                    <a:bodyPr/>
                    <a:lstStyle/>
                    <a:p>
                      <a:r>
                        <a:rPr lang="en-US" dirty="0"/>
                        <a:t>No</a:t>
                      </a:r>
                    </a:p>
                  </a:txBody>
                  <a:tcPr/>
                </a:tc>
                <a:extLst>
                  <a:ext uri="{0D108BD9-81ED-4DB2-BD59-A6C34878D82A}">
                    <a16:rowId xmlns:a16="http://schemas.microsoft.com/office/drawing/2014/main" val="2457360452"/>
                  </a:ext>
                </a:extLst>
              </a:tr>
              <a:tr h="379608">
                <a:tc>
                  <a:txBody>
                    <a:bodyPr/>
                    <a:lstStyle/>
                    <a:p>
                      <a:endParaRPr lang="en-US" dirty="0"/>
                    </a:p>
                  </a:txBody>
                  <a:tcPr/>
                </a:tc>
                <a:tc>
                  <a:txBody>
                    <a:bodyPr/>
                    <a:lstStyle/>
                    <a:p>
                      <a:r>
                        <a:rPr lang="en-US" dirty="0" err="1"/>
                        <a:t>Reslizumab</a:t>
                      </a:r>
                      <a:endParaRPr lang="en-US" dirty="0"/>
                    </a:p>
                  </a:txBody>
                  <a:tcPr/>
                </a:tc>
                <a:tc>
                  <a:txBody>
                    <a:bodyPr/>
                    <a:lstStyle/>
                    <a:p>
                      <a:r>
                        <a:rPr lang="en-US" dirty="0" err="1"/>
                        <a:t>Cinqair</a:t>
                      </a:r>
                      <a:endParaRPr lang="en-US" dirty="0"/>
                    </a:p>
                  </a:txBody>
                  <a:tcPr/>
                </a:tc>
                <a:tc>
                  <a:txBody>
                    <a:bodyPr/>
                    <a:lstStyle/>
                    <a:p>
                      <a:r>
                        <a:rPr lang="en-US" dirty="0"/>
                        <a:t>IV</a:t>
                      </a:r>
                    </a:p>
                  </a:txBody>
                  <a:tcPr/>
                </a:tc>
                <a:tc>
                  <a:txBody>
                    <a:bodyPr/>
                    <a:lstStyle/>
                    <a:p>
                      <a:r>
                        <a:rPr lang="en-US" dirty="0"/>
                        <a:t>No</a:t>
                      </a:r>
                    </a:p>
                  </a:txBody>
                  <a:tcPr/>
                </a:tc>
                <a:extLst>
                  <a:ext uri="{0D108BD9-81ED-4DB2-BD59-A6C34878D82A}">
                    <a16:rowId xmlns:a16="http://schemas.microsoft.com/office/drawing/2014/main" val="1643395411"/>
                  </a:ext>
                </a:extLst>
              </a:tr>
              <a:tr h="379608">
                <a:tc>
                  <a:txBody>
                    <a:bodyPr/>
                    <a:lstStyle/>
                    <a:p>
                      <a:r>
                        <a:rPr lang="en-US" dirty="0"/>
                        <a:t>Anti IL-4Ra (IL4/13)</a:t>
                      </a:r>
                    </a:p>
                  </a:txBody>
                  <a:tcPr/>
                </a:tc>
                <a:tc>
                  <a:txBody>
                    <a:bodyPr/>
                    <a:lstStyle/>
                    <a:p>
                      <a:r>
                        <a:rPr lang="en-US" dirty="0"/>
                        <a:t>Dupilumab</a:t>
                      </a:r>
                    </a:p>
                  </a:txBody>
                  <a:tcPr/>
                </a:tc>
                <a:tc>
                  <a:txBody>
                    <a:bodyPr/>
                    <a:lstStyle/>
                    <a:p>
                      <a:r>
                        <a:rPr lang="en-US" dirty="0"/>
                        <a:t>Dupixent</a:t>
                      </a:r>
                    </a:p>
                  </a:txBody>
                  <a:tcPr/>
                </a:tc>
                <a:tc>
                  <a:txBody>
                    <a:bodyPr/>
                    <a:lstStyle/>
                    <a:p>
                      <a:r>
                        <a:rPr lang="en-US" dirty="0"/>
                        <a:t>SC</a:t>
                      </a:r>
                    </a:p>
                  </a:txBody>
                  <a:tcPr/>
                </a:tc>
                <a:tc>
                  <a:txBody>
                    <a:bodyPr/>
                    <a:lstStyle/>
                    <a:p>
                      <a:r>
                        <a:rPr lang="en-US" dirty="0">
                          <a:highlight>
                            <a:srgbClr val="FFFF00"/>
                          </a:highlight>
                        </a:rPr>
                        <a:t>Yes</a:t>
                      </a:r>
                    </a:p>
                  </a:txBody>
                  <a:tcPr/>
                </a:tc>
                <a:extLst>
                  <a:ext uri="{0D108BD9-81ED-4DB2-BD59-A6C34878D82A}">
                    <a16:rowId xmlns:a16="http://schemas.microsoft.com/office/drawing/2014/main" val="1899008707"/>
                  </a:ext>
                </a:extLst>
              </a:tr>
              <a:tr h="379608">
                <a:tc>
                  <a:txBody>
                    <a:bodyPr/>
                    <a:lstStyle/>
                    <a:p>
                      <a:r>
                        <a:rPr lang="en-US" dirty="0"/>
                        <a:t>Anti TSLP</a:t>
                      </a:r>
                    </a:p>
                  </a:txBody>
                  <a:tcPr/>
                </a:tc>
                <a:tc>
                  <a:txBody>
                    <a:bodyPr/>
                    <a:lstStyle/>
                    <a:p>
                      <a:r>
                        <a:rPr lang="en-US" dirty="0" err="1"/>
                        <a:t>Tezepulimab</a:t>
                      </a:r>
                      <a:endParaRPr lang="en-US" dirty="0"/>
                    </a:p>
                  </a:txBody>
                  <a:tcPr/>
                </a:tc>
                <a:tc>
                  <a:txBody>
                    <a:bodyPr/>
                    <a:lstStyle/>
                    <a:p>
                      <a:r>
                        <a:rPr lang="en-US" dirty="0"/>
                        <a:t>(Not available)</a:t>
                      </a:r>
                    </a:p>
                  </a:txBody>
                  <a:tcPr/>
                </a:tc>
                <a:tc>
                  <a:txBody>
                    <a:bodyPr/>
                    <a:lstStyle/>
                    <a:p>
                      <a:r>
                        <a:rPr lang="en-US" dirty="0"/>
                        <a:t>SC</a:t>
                      </a:r>
                    </a:p>
                  </a:txBody>
                  <a:tcPr/>
                </a:tc>
                <a:tc>
                  <a:txBody>
                    <a:bodyPr/>
                    <a:lstStyle/>
                    <a:p>
                      <a:r>
                        <a:rPr lang="en-US" dirty="0"/>
                        <a:t>No</a:t>
                      </a:r>
                    </a:p>
                  </a:txBody>
                  <a:tcPr/>
                </a:tc>
                <a:extLst>
                  <a:ext uri="{0D108BD9-81ED-4DB2-BD59-A6C34878D82A}">
                    <a16:rowId xmlns:a16="http://schemas.microsoft.com/office/drawing/2014/main" val="1845166285"/>
                  </a:ext>
                </a:extLst>
              </a:tr>
            </a:tbl>
          </a:graphicData>
        </a:graphic>
      </p:graphicFrame>
      <p:sp>
        <p:nvSpPr>
          <p:cNvPr id="5" name="TextBox 4">
            <a:extLst>
              <a:ext uri="{FF2B5EF4-FFF2-40B4-BE49-F238E27FC236}">
                <a16:creationId xmlns:a16="http://schemas.microsoft.com/office/drawing/2014/main" id="{CA210A2E-7F02-640A-BB8C-4EF44B838AB3}"/>
              </a:ext>
            </a:extLst>
          </p:cNvPr>
          <p:cNvSpPr txBox="1"/>
          <p:nvPr/>
        </p:nvSpPr>
        <p:spPr>
          <a:xfrm>
            <a:off x="5737123" y="6150695"/>
            <a:ext cx="313072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FDA approved biologic therapy: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Severe asthma in Canada</a:t>
            </a:r>
          </a:p>
        </p:txBody>
      </p:sp>
    </p:spTree>
    <p:extLst>
      <p:ext uri="{BB962C8B-B14F-4D97-AF65-F5344CB8AC3E}">
        <p14:creationId xmlns:p14="http://schemas.microsoft.com/office/powerpoint/2010/main" val="2115360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10EC7F64-52CD-C568-F814-A6EBB907C7CC}"/>
              </a:ext>
            </a:extLst>
          </p:cNvPr>
          <p:cNvPicPr>
            <a:picLocks noChangeAspect="1"/>
          </p:cNvPicPr>
          <p:nvPr/>
        </p:nvPicPr>
        <p:blipFill>
          <a:blip r:embed="rId3"/>
          <a:stretch>
            <a:fillRect/>
          </a:stretch>
        </p:blipFill>
        <p:spPr>
          <a:xfrm>
            <a:off x="264698" y="269670"/>
            <a:ext cx="8614604" cy="5463254"/>
          </a:xfrm>
          <a:prstGeom prst="rect">
            <a:avLst/>
          </a:prstGeom>
        </p:spPr>
      </p:pic>
      <p:sp>
        <p:nvSpPr>
          <p:cNvPr id="6" name="TextBox 5">
            <a:extLst>
              <a:ext uri="{FF2B5EF4-FFF2-40B4-BE49-F238E27FC236}">
                <a16:creationId xmlns:a16="http://schemas.microsoft.com/office/drawing/2014/main" id="{3EFF38B4-7B5B-17B1-B29C-1620C5CC26D1}"/>
              </a:ext>
            </a:extLst>
          </p:cNvPr>
          <p:cNvSpPr txBox="1"/>
          <p:nvPr/>
        </p:nvSpPr>
        <p:spPr>
          <a:xfrm>
            <a:off x="6327059" y="6061587"/>
            <a:ext cx="20996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Supplementary slide</a:t>
            </a:r>
          </a:p>
        </p:txBody>
      </p:sp>
    </p:spTree>
    <p:extLst>
      <p:ext uri="{BB962C8B-B14F-4D97-AF65-F5344CB8AC3E}">
        <p14:creationId xmlns:p14="http://schemas.microsoft.com/office/powerpoint/2010/main" val="2139585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BFE63A-1C3F-F703-6734-EEC16A796723}"/>
              </a:ext>
            </a:extLst>
          </p:cNvPr>
          <p:cNvSpPr>
            <a:spLocks noGrp="1"/>
          </p:cNvSpPr>
          <p:nvPr>
            <p:ph idx="1"/>
          </p:nvPr>
        </p:nvSpPr>
        <p:spPr>
          <a:xfrm>
            <a:off x="385145" y="292439"/>
            <a:ext cx="7886700" cy="2848672"/>
          </a:xfrm>
        </p:spPr>
        <p:txBody>
          <a:bodyPr/>
          <a:lstStyle/>
          <a:p>
            <a:pPr marL="0" lvl="0" indent="0">
              <a:lnSpc>
                <a:spcPct val="115000"/>
              </a:lnSpc>
              <a:buNone/>
            </a:pPr>
            <a:r>
              <a:rPr lang="en-CA" sz="2000" b="1" dirty="0">
                <a:solidFill>
                  <a:srgbClr val="FF0000"/>
                </a:solidFill>
                <a:ea typeface="Calibri" panose="020F0502020204030204" pitchFamily="34" charset="0"/>
              </a:rPr>
              <a:t>3.</a:t>
            </a:r>
            <a:r>
              <a:rPr lang="en-CA" sz="1900" b="1" dirty="0">
                <a:ea typeface="Calibri" panose="020F0502020204030204" pitchFamily="34" charset="0"/>
              </a:rPr>
              <a:t> Severe asthma therapeutic principles similar to severe AD</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dirty="0"/>
              <a:t> Optimize treatment ladder, biologic therapy for severe, recalcitrant cases (need more data in long term disease modification)</a:t>
            </a:r>
          </a:p>
          <a:p>
            <a:pPr marL="800100" lvl="1" indent="-342900">
              <a:lnSpc>
                <a:spcPct val="115000"/>
              </a:lnSpc>
              <a:buFont typeface="+mj-lt"/>
              <a:buAutoNum type="alphaUcPeriod"/>
            </a:pPr>
            <a:r>
              <a:rPr lang="en-CA" sz="1900" dirty="0"/>
              <a:t>Reassess frequently, adjust, overlap in biologic options</a:t>
            </a:r>
          </a:p>
          <a:p>
            <a:pPr marL="800100" lvl="1" indent="-342900">
              <a:lnSpc>
                <a:spcPct val="115000"/>
              </a:lnSpc>
              <a:buFont typeface="+mj-lt"/>
              <a:buAutoNum type="alphaUcPeriod"/>
            </a:pPr>
            <a:r>
              <a:rPr lang="en-CA" sz="1900" dirty="0"/>
              <a:t>Goal improved symptoms, QOL/functional improvement, reduced severity, OCS use</a:t>
            </a:r>
          </a:p>
          <a:p>
            <a:endParaRPr lang="en-US" dirty="0"/>
          </a:p>
        </p:txBody>
      </p:sp>
      <p:pic>
        <p:nvPicPr>
          <p:cNvPr id="7" name="Picture 6" descr="Diagram&#10;&#10;Description automatically generated">
            <a:extLst>
              <a:ext uri="{FF2B5EF4-FFF2-40B4-BE49-F238E27FC236}">
                <a16:creationId xmlns:a16="http://schemas.microsoft.com/office/drawing/2014/main" id="{A39E16A5-7A21-3D9F-DAE5-E437B1243EE1}"/>
              </a:ext>
            </a:extLst>
          </p:cNvPr>
          <p:cNvPicPr>
            <a:picLocks noChangeAspect="1"/>
          </p:cNvPicPr>
          <p:nvPr/>
        </p:nvPicPr>
        <p:blipFill>
          <a:blip r:embed="rId3"/>
          <a:stretch>
            <a:fillRect/>
          </a:stretch>
        </p:blipFill>
        <p:spPr>
          <a:xfrm>
            <a:off x="1624009" y="3250399"/>
            <a:ext cx="4626971" cy="3510116"/>
          </a:xfrm>
          <a:prstGeom prst="rect">
            <a:avLst/>
          </a:prstGeom>
        </p:spPr>
      </p:pic>
      <p:sp>
        <p:nvSpPr>
          <p:cNvPr id="8" name="TextBox 7">
            <a:extLst>
              <a:ext uri="{FF2B5EF4-FFF2-40B4-BE49-F238E27FC236}">
                <a16:creationId xmlns:a16="http://schemas.microsoft.com/office/drawing/2014/main" id="{35DCE745-5A37-2AED-F6F9-A5EC8AD90381}"/>
              </a:ext>
            </a:extLst>
          </p:cNvPr>
          <p:cNvSpPr txBox="1"/>
          <p:nvPr/>
        </p:nvSpPr>
        <p:spPr>
          <a:xfrm>
            <a:off x="5875900" y="6491524"/>
            <a:ext cx="30205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Pepper AN et al. (2021) JACI in practice</a:t>
            </a:r>
          </a:p>
        </p:txBody>
      </p:sp>
      <p:sp>
        <p:nvSpPr>
          <p:cNvPr id="2" name="TextBox 1">
            <a:extLst>
              <a:ext uri="{FF2B5EF4-FFF2-40B4-BE49-F238E27FC236}">
                <a16:creationId xmlns:a16="http://schemas.microsoft.com/office/drawing/2014/main" id="{CBA45AA4-D813-D20F-92AA-6E3DAF40B028}"/>
              </a:ext>
            </a:extLst>
          </p:cNvPr>
          <p:cNvSpPr txBox="1"/>
          <p:nvPr/>
        </p:nvSpPr>
        <p:spPr>
          <a:xfrm>
            <a:off x="6941769" y="6105237"/>
            <a:ext cx="178888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OCS – oral corticosteroids</a:t>
            </a:r>
          </a:p>
        </p:txBody>
      </p:sp>
    </p:spTree>
    <p:extLst>
      <p:ext uri="{BB962C8B-B14F-4D97-AF65-F5344CB8AC3E}">
        <p14:creationId xmlns:p14="http://schemas.microsoft.com/office/powerpoint/2010/main" val="3992296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162232" y="0"/>
            <a:ext cx="8708049" cy="1151035"/>
          </a:xfrm>
        </p:spPr>
        <p:txBody>
          <a:bodyPr>
            <a:noAutofit/>
          </a:bodyPr>
          <a:lstStyle/>
          <a:p>
            <a:r>
              <a:rPr lang="en-US" u="sng" dirty="0">
                <a:solidFill>
                  <a:schemeClr val="tx1">
                    <a:lumMod val="95000"/>
                    <a:lumOff val="5000"/>
                  </a:schemeClr>
                </a:solidFill>
                <a:latin typeface="Arial Black"/>
              </a:rPr>
              <a:t>Key points for </a:t>
            </a:r>
            <a:r>
              <a:rPr lang="en-US" u="sng" dirty="0">
                <a:latin typeface="Arial Black"/>
              </a:rPr>
              <a:t>General Practitioners</a:t>
            </a:r>
            <a:r>
              <a:rPr lang="en-US" u="sng" dirty="0">
                <a:solidFill>
                  <a:schemeClr val="tx1">
                    <a:lumMod val="95000"/>
                    <a:lumOff val="5000"/>
                  </a:schemeClr>
                </a:solidFill>
                <a:latin typeface="Arial Black"/>
              </a:rPr>
              <a:t> </a:t>
            </a:r>
            <a:endParaRPr lang="en-US" u="sng"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162232" y="823993"/>
            <a:ext cx="8241631" cy="2605008"/>
          </a:xfrm>
        </p:spPr>
        <p:txBody>
          <a:bodyPr vert="horz" lIns="91440" tIns="45720" rIns="91440" bIns="45720" rtlCol="0" anchor="t">
            <a:normAutofit/>
          </a:bodyPr>
          <a:lstStyle/>
          <a:p>
            <a:pPr marL="342900" indent="-342900">
              <a:lnSpc>
                <a:spcPct val="115000"/>
              </a:lnSpc>
              <a:buFont typeface="+mj-lt"/>
              <a:buAutoNum type="arabicPeriod"/>
            </a:pPr>
            <a:r>
              <a:rPr lang="en-CA" sz="1900" b="1" dirty="0">
                <a:ea typeface="Calibri" panose="020F0502020204030204" pitchFamily="34" charset="0"/>
              </a:rPr>
              <a:t> As front-line health care practitioners, familiarization with diagnosis and optimization of therapy can help reduce morbidity</a:t>
            </a:r>
          </a:p>
          <a:p>
            <a:pPr marL="800100" lvl="1" indent="-342900">
              <a:lnSpc>
                <a:spcPct val="115000"/>
              </a:lnSpc>
              <a:buFont typeface="+mj-lt"/>
              <a:buAutoNum type="alphaUcPeriod"/>
            </a:pPr>
            <a:r>
              <a:rPr lang="en-CA" sz="1900" dirty="0">
                <a:ea typeface="Calibri" panose="020F0502020204030204" pitchFamily="34" charset="0"/>
              </a:rPr>
              <a:t>Know asthmatic therapeutic ladder and initiate appropriate therapy</a:t>
            </a:r>
            <a:endParaRPr lang="en-CA" sz="1900" u="none" strike="noStrike" dirty="0">
              <a:effectLst/>
              <a:ea typeface="Calibri" panose="020F0502020204030204" pitchFamily="34" charset="0"/>
            </a:endParaRPr>
          </a:p>
          <a:p>
            <a:pPr marL="800100" lvl="1" indent="-342900">
              <a:lnSpc>
                <a:spcPct val="115000"/>
              </a:lnSpc>
              <a:buFont typeface="+mj-lt"/>
              <a:buAutoNum type="alphaUcPeriod"/>
            </a:pPr>
            <a:r>
              <a:rPr lang="en-CA" sz="1900" u="none" strike="noStrike" dirty="0">
                <a:effectLst/>
                <a:ea typeface="Calibri" panose="020F0502020204030204" pitchFamily="34" charset="0"/>
              </a:rPr>
              <a:t>Check adherence and inhaler technique</a:t>
            </a:r>
          </a:p>
          <a:p>
            <a:pPr marL="800100" lvl="1" indent="-342900">
              <a:lnSpc>
                <a:spcPct val="115000"/>
              </a:lnSpc>
              <a:buFont typeface="+mj-lt"/>
              <a:buAutoNum type="alphaUcPeriod"/>
            </a:pPr>
            <a:r>
              <a:rPr lang="en-CA" sz="1900" u="none" strike="noStrike" dirty="0">
                <a:effectLst/>
                <a:ea typeface="Calibri" panose="020F0502020204030204" pitchFamily="34" charset="0"/>
              </a:rPr>
              <a:t>Consider environmental exposures (home, work)</a:t>
            </a:r>
          </a:p>
          <a:p>
            <a:pPr marL="0" indent="0">
              <a:buNone/>
            </a:pPr>
            <a:endParaRPr lang="en-US" dirty="0"/>
          </a:p>
        </p:txBody>
      </p:sp>
      <p:pic>
        <p:nvPicPr>
          <p:cNvPr id="5" name="Picture 4" descr="A screenshot of a computer&#10;&#10;Description automatically generated with low confidence">
            <a:extLst>
              <a:ext uri="{FF2B5EF4-FFF2-40B4-BE49-F238E27FC236}">
                <a16:creationId xmlns:a16="http://schemas.microsoft.com/office/drawing/2014/main" id="{EED77F58-EA20-3D4A-306A-D4F91359D2C1}"/>
              </a:ext>
            </a:extLst>
          </p:cNvPr>
          <p:cNvPicPr>
            <a:picLocks noChangeAspect="1"/>
          </p:cNvPicPr>
          <p:nvPr/>
        </p:nvPicPr>
        <p:blipFill>
          <a:blip r:embed="rId3"/>
          <a:stretch>
            <a:fillRect/>
          </a:stretch>
        </p:blipFill>
        <p:spPr>
          <a:xfrm>
            <a:off x="1649974" y="2831690"/>
            <a:ext cx="5844052" cy="3771285"/>
          </a:xfrm>
          <a:prstGeom prst="rect">
            <a:avLst/>
          </a:prstGeom>
        </p:spPr>
      </p:pic>
    </p:spTree>
    <p:extLst>
      <p:ext uri="{BB962C8B-B14F-4D97-AF65-F5344CB8AC3E}">
        <p14:creationId xmlns:p14="http://schemas.microsoft.com/office/powerpoint/2010/main" val="15764841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230443" y="262296"/>
            <a:ext cx="8190886" cy="6064762"/>
          </a:xfrm>
        </p:spPr>
        <p:txBody>
          <a:bodyPr vert="horz" lIns="91440" tIns="45720" rIns="91440" bIns="45720" rtlCol="0" anchor="t">
            <a:normAutofit/>
          </a:bodyPr>
          <a:lstStyle/>
          <a:p>
            <a:pPr marL="0" lvl="0" indent="0">
              <a:lnSpc>
                <a:spcPct val="115000"/>
              </a:lnSpc>
              <a:buNone/>
            </a:pPr>
            <a:r>
              <a:rPr lang="en-CA" sz="2400" b="1" u="none" strike="noStrike" dirty="0">
                <a:solidFill>
                  <a:srgbClr val="FF0000"/>
                </a:solidFill>
                <a:effectLst/>
                <a:ea typeface="Calibri" panose="020F0502020204030204" pitchFamily="34" charset="0"/>
              </a:rPr>
              <a:t>2.</a:t>
            </a:r>
            <a:r>
              <a:rPr lang="en-CA" sz="2400" b="1" u="none" strike="noStrike" dirty="0">
                <a:effectLst/>
                <a:ea typeface="Calibri" panose="020F0502020204030204" pitchFamily="34" charset="0"/>
              </a:rPr>
              <a:t> Confirm diagnosis, rule out alternative diagnoses, manage comorbidities that may exacerbate asthma</a:t>
            </a:r>
            <a:br>
              <a:rPr lang="en-CA" sz="2400" b="1" u="none" strike="noStrike" dirty="0">
                <a:effectLst/>
                <a:ea typeface="Calibri" panose="020F0502020204030204" pitchFamily="34" charset="0"/>
              </a:rPr>
            </a:br>
            <a:endParaRPr lang="en-CA" sz="2400" b="1" u="none" strike="noStrike" dirty="0">
              <a:effectLst/>
              <a:ea typeface="Calibri" panose="020F0502020204030204" pitchFamily="34" charset="0"/>
            </a:endParaRPr>
          </a:p>
          <a:p>
            <a:pPr marL="800100" lvl="1" indent="-342900">
              <a:lnSpc>
                <a:spcPct val="115000"/>
              </a:lnSpc>
              <a:buFont typeface="+mj-lt"/>
              <a:buAutoNum type="alphaUcPeriod"/>
            </a:pPr>
            <a:r>
              <a:rPr lang="en-CA" sz="2400" u="sng" strike="noStrike" dirty="0">
                <a:effectLst/>
                <a:ea typeface="Calibri" panose="020F0502020204030204" pitchFamily="34" charset="0"/>
              </a:rPr>
              <a:t>Comorbidities</a:t>
            </a:r>
          </a:p>
          <a:p>
            <a:pPr marL="914400" lvl="2" indent="0">
              <a:lnSpc>
                <a:spcPct val="115000"/>
              </a:lnSpc>
              <a:buNone/>
            </a:pPr>
            <a:r>
              <a:rPr lang="en-CA" sz="2400" dirty="0" err="1">
                <a:ea typeface="Calibri" panose="020F0502020204030204" pitchFamily="34" charset="0"/>
              </a:rPr>
              <a:t>i</a:t>
            </a:r>
            <a:r>
              <a:rPr lang="en-CA" sz="2400" dirty="0">
                <a:ea typeface="Calibri" panose="020F0502020204030204" pitchFamily="34" charset="0"/>
              </a:rPr>
              <a:t>.</a:t>
            </a:r>
            <a:r>
              <a:rPr lang="en-CA" sz="2400" u="none" strike="noStrike" dirty="0">
                <a:effectLst/>
                <a:ea typeface="Calibri" panose="020F0502020204030204" pitchFamily="34" charset="0"/>
              </a:rPr>
              <a:t> OSA, GERD,</a:t>
            </a:r>
            <a:r>
              <a:rPr lang="en-CA" sz="2400" dirty="0">
                <a:ea typeface="Calibri" panose="020F0502020204030204" pitchFamily="34" charset="0"/>
              </a:rPr>
              <a:t> </a:t>
            </a:r>
            <a:r>
              <a:rPr lang="en-CA" sz="2400" u="none" strike="noStrike" dirty="0">
                <a:effectLst/>
                <a:ea typeface="Calibri" panose="020F0502020204030204" pitchFamily="34" charset="0"/>
              </a:rPr>
              <a:t>chronic rhinosinusitis</a:t>
            </a:r>
            <a:br>
              <a:rPr lang="en-CA" sz="2400" u="none" strike="noStrike" dirty="0">
                <a:effectLst/>
                <a:ea typeface="Calibri" panose="020F0502020204030204" pitchFamily="34" charset="0"/>
              </a:rPr>
            </a:br>
            <a:endParaRPr lang="en-CA" sz="2400" u="none" strike="noStrike" dirty="0">
              <a:effectLst/>
              <a:ea typeface="Calibri" panose="020F0502020204030204" pitchFamily="34" charset="0"/>
            </a:endParaRPr>
          </a:p>
          <a:p>
            <a:pPr marL="800100" lvl="1" indent="-342900">
              <a:lnSpc>
                <a:spcPct val="115000"/>
              </a:lnSpc>
              <a:buFont typeface="+mj-lt"/>
              <a:buAutoNum type="alphaUcPeriod"/>
            </a:pPr>
            <a:r>
              <a:rPr lang="en-CA" sz="2400" u="none" strike="noStrike" dirty="0">
                <a:effectLst/>
                <a:ea typeface="Calibri" panose="020F0502020204030204" pitchFamily="34" charset="0"/>
              </a:rPr>
              <a:t> </a:t>
            </a:r>
            <a:r>
              <a:rPr lang="en-CA" sz="2400" u="sng" strike="noStrike" dirty="0">
                <a:effectLst/>
                <a:ea typeface="Calibri" panose="020F0502020204030204" pitchFamily="34" charset="0"/>
              </a:rPr>
              <a:t>Consider imaging / further tests as appropriate</a:t>
            </a:r>
            <a:br>
              <a:rPr lang="en-CA" sz="2400" u="none" strike="noStrike" dirty="0">
                <a:effectLst/>
                <a:ea typeface="Calibri" panose="020F0502020204030204" pitchFamily="34" charset="0"/>
              </a:rPr>
            </a:br>
            <a:endParaRPr lang="en-CA" sz="2400" u="none" strike="noStrike" dirty="0">
              <a:effectLst/>
              <a:ea typeface="Calibri" panose="020F0502020204030204" pitchFamily="34" charset="0"/>
            </a:endParaRPr>
          </a:p>
          <a:p>
            <a:pPr marL="800100" lvl="1" indent="-342900">
              <a:lnSpc>
                <a:spcPct val="115000"/>
              </a:lnSpc>
              <a:buFont typeface="+mj-lt"/>
              <a:buAutoNum type="alphaUcPeriod"/>
            </a:pPr>
            <a:r>
              <a:rPr lang="en-CA" sz="2400" u="sng" strike="noStrike" dirty="0">
                <a:effectLst/>
                <a:ea typeface="Calibri" panose="020F0502020204030204" pitchFamily="34" charset="0"/>
              </a:rPr>
              <a:t> Refer when necessary</a:t>
            </a:r>
          </a:p>
          <a:p>
            <a:pPr marL="914400" lvl="2" indent="0">
              <a:lnSpc>
                <a:spcPct val="115000"/>
              </a:lnSpc>
              <a:buNone/>
            </a:pPr>
            <a:r>
              <a:rPr lang="en-CA" sz="2400" dirty="0" err="1">
                <a:ea typeface="Calibri" panose="020F0502020204030204" pitchFamily="34" charset="0"/>
              </a:rPr>
              <a:t>i</a:t>
            </a:r>
            <a:r>
              <a:rPr lang="en-CA" sz="2400" dirty="0">
                <a:ea typeface="Calibri" panose="020F0502020204030204" pitchFamily="34" charset="0"/>
              </a:rPr>
              <a:t>. </a:t>
            </a:r>
            <a:r>
              <a:rPr lang="en-CA" sz="2400" u="none" strike="noStrike" dirty="0">
                <a:effectLst/>
                <a:ea typeface="Calibri" panose="020F0502020204030204" pitchFamily="34" charset="0"/>
              </a:rPr>
              <a:t>Asthma specialists (Allergy/Immunology,   </a:t>
            </a:r>
          </a:p>
          <a:p>
            <a:pPr marL="914400" lvl="2" indent="0">
              <a:lnSpc>
                <a:spcPct val="115000"/>
              </a:lnSpc>
              <a:buNone/>
            </a:pPr>
            <a:r>
              <a:rPr lang="en-CA" sz="2400" dirty="0">
                <a:ea typeface="Calibri" panose="020F0502020204030204" pitchFamily="34" charset="0"/>
              </a:rPr>
              <a:t>   </a:t>
            </a:r>
            <a:r>
              <a:rPr lang="en-CA" sz="2400" u="none" strike="noStrike" dirty="0">
                <a:effectLst/>
                <a:ea typeface="Calibri" panose="020F0502020204030204" pitchFamily="34" charset="0"/>
              </a:rPr>
              <a:t>Respirology, GIM)</a:t>
            </a:r>
          </a:p>
          <a:p>
            <a:pPr marL="914400" lvl="2" indent="0">
              <a:lnSpc>
                <a:spcPct val="115000"/>
              </a:lnSpc>
              <a:buNone/>
            </a:pPr>
            <a:r>
              <a:rPr lang="en-CA" sz="2400" dirty="0">
                <a:ea typeface="Calibri" panose="020F0502020204030204" pitchFamily="34" charset="0"/>
              </a:rPr>
              <a:t>ii. Severe, recalcitrant disease</a:t>
            </a:r>
            <a:endParaRPr lang="en-CA" sz="2400" u="none" strike="noStrike" dirty="0">
              <a:effectLst/>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526653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1789755" y="235974"/>
            <a:ext cx="7315200" cy="6386052"/>
          </a:xfrm>
        </p:spPr>
        <p:txBody>
          <a:bodyPr vert="horz" lIns="91440" tIns="45720" rIns="91440" bIns="45720" rtlCol="0" anchor="t">
            <a:normAutofit/>
          </a:bodyPr>
          <a:lstStyle/>
          <a:p>
            <a:pPr marL="0" lvl="0" indent="0">
              <a:lnSpc>
                <a:spcPct val="115000"/>
              </a:lnSpc>
              <a:buNone/>
            </a:pPr>
            <a:r>
              <a:rPr lang="en-CA" sz="1900" b="1" dirty="0">
                <a:solidFill>
                  <a:srgbClr val="FF0000"/>
                </a:solidFill>
                <a:ea typeface="Calibri" panose="020F0502020204030204" pitchFamily="34" charset="0"/>
              </a:rPr>
              <a:t>3.</a:t>
            </a:r>
            <a:r>
              <a:rPr lang="en-CA" sz="1900" b="1" dirty="0">
                <a:ea typeface="Calibri" panose="020F0502020204030204" pitchFamily="34" charset="0"/>
              </a:rPr>
              <a:t> </a:t>
            </a:r>
            <a:r>
              <a:rPr lang="en-CA" sz="1900" b="1" u="sng" dirty="0">
                <a:ea typeface="Calibri" panose="020F0502020204030204" pitchFamily="34" charset="0"/>
              </a:rPr>
              <a:t>Severe asthma </a:t>
            </a:r>
            <a:r>
              <a:rPr lang="en-CA" sz="1900" b="1" dirty="0">
                <a:ea typeface="Calibri" panose="020F0502020204030204" pitchFamily="34" charset="0"/>
              </a:rPr>
              <a:t>requires specialist referral, defined as</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b="1" u="sng" dirty="0"/>
              <a:t>High intensity treatment</a:t>
            </a:r>
          </a:p>
          <a:p>
            <a:pPr marL="914400" lvl="2" indent="0">
              <a:lnSpc>
                <a:spcPct val="115000"/>
              </a:lnSpc>
              <a:buNone/>
            </a:pPr>
            <a:r>
              <a:rPr lang="en-CA" sz="1900" dirty="0" err="1"/>
              <a:t>i</a:t>
            </a:r>
            <a:r>
              <a:rPr lang="en-CA" sz="1900" dirty="0"/>
              <a:t>.</a:t>
            </a:r>
            <a:r>
              <a:rPr lang="en-CA" sz="1900" b="1" dirty="0"/>
              <a:t> </a:t>
            </a:r>
            <a:r>
              <a:rPr lang="en-CA" sz="1900" dirty="0"/>
              <a:t>Failed high dose ICS +/- second agent, (LABA, LTRA, LAMA), high dose OCS</a:t>
            </a:r>
            <a:br>
              <a:rPr lang="en-CA" sz="1900" dirty="0"/>
            </a:br>
            <a:endParaRPr lang="en-CA" sz="1900" dirty="0"/>
          </a:p>
          <a:p>
            <a:pPr marL="800100" lvl="1" indent="-342900">
              <a:lnSpc>
                <a:spcPct val="115000"/>
              </a:lnSpc>
              <a:buFont typeface="+mj-lt"/>
              <a:buAutoNum type="alphaUcPeriod"/>
            </a:pPr>
            <a:r>
              <a:rPr lang="en-CA" sz="1900" b="1" u="sng" dirty="0"/>
              <a:t>Poorly controlled</a:t>
            </a:r>
          </a:p>
          <a:p>
            <a:pPr marL="914400" lvl="2" indent="0">
              <a:lnSpc>
                <a:spcPct val="115000"/>
              </a:lnSpc>
              <a:buNone/>
            </a:pPr>
            <a:r>
              <a:rPr lang="en-CA" sz="1900" dirty="0" err="1"/>
              <a:t>i</a:t>
            </a:r>
            <a:r>
              <a:rPr lang="en-CA" sz="1900" dirty="0"/>
              <a:t>. Symptoms, frequent/severe exacerbations, airflow limitations (FEV1 &lt;80% spirometry)</a:t>
            </a:r>
          </a:p>
          <a:p>
            <a:pPr marL="914400" lvl="2" indent="0">
              <a:lnSpc>
                <a:spcPct val="115000"/>
              </a:lnSpc>
              <a:buNone/>
            </a:pPr>
            <a:r>
              <a:rPr lang="en-CA" i="1" dirty="0"/>
              <a:t>ii. Importance of distinguishing difficult to treat with poor symptom control due to factors such as comorbidities, poor compliance or technique (more common) vs. severe, truly refractory despite maximized therapeutic optimization and compliance (less common – these patients are often candidates for biologic therapy</a:t>
            </a:r>
            <a:r>
              <a:rPr lang="en-CA" sz="1900" i="1" dirty="0"/>
              <a:t>)</a:t>
            </a:r>
            <a:br>
              <a:rPr lang="en-CA" sz="1900" i="1" dirty="0"/>
            </a:br>
            <a:endParaRPr lang="en-CA" sz="1900" i="1" dirty="0"/>
          </a:p>
          <a:p>
            <a:pPr marL="457200" lvl="1" indent="0">
              <a:lnSpc>
                <a:spcPct val="115000"/>
              </a:lnSpc>
              <a:buNone/>
            </a:pPr>
            <a:r>
              <a:rPr lang="en-CA" b="1" dirty="0">
                <a:solidFill>
                  <a:srgbClr val="FF0000"/>
                </a:solidFill>
              </a:rPr>
              <a:t>C.</a:t>
            </a:r>
            <a:r>
              <a:rPr lang="en-CA" dirty="0"/>
              <a:t> </a:t>
            </a:r>
            <a:r>
              <a:rPr lang="en-CA" sz="1900" b="1" dirty="0"/>
              <a:t>New effective biologic therapeutic targets exist for severe asthma and technology continues to evolve</a:t>
            </a:r>
          </a:p>
          <a:p>
            <a:pPr marL="457200" lvl="1" indent="0">
              <a:lnSpc>
                <a:spcPct val="115000"/>
              </a:lnSpc>
              <a:buNone/>
            </a:pPr>
            <a:r>
              <a:rPr lang="en-CA" sz="1900" dirty="0"/>
              <a:t>	- Phenotype and biomarkers (</a:t>
            </a:r>
            <a:r>
              <a:rPr lang="en-CA" sz="1900" dirty="0" err="1"/>
              <a:t>eg.</a:t>
            </a:r>
            <a:r>
              <a:rPr lang="en-CA" sz="1900" dirty="0"/>
              <a:t> Eosinophilia, </a:t>
            </a:r>
            <a:r>
              <a:rPr lang="en-CA" sz="1900" dirty="0" err="1"/>
              <a:t>IgE</a:t>
            </a:r>
            <a:r>
              <a:rPr lang="en-CA" sz="1900" dirty="0"/>
              <a:t>)</a:t>
            </a:r>
          </a:p>
          <a:p>
            <a:pPr marL="0" indent="0">
              <a:buNone/>
            </a:pPr>
            <a:endParaRPr lang="en-US" dirty="0"/>
          </a:p>
        </p:txBody>
      </p:sp>
      <p:sp>
        <p:nvSpPr>
          <p:cNvPr id="7" name="Left Brace 6">
            <a:extLst>
              <a:ext uri="{FF2B5EF4-FFF2-40B4-BE49-F238E27FC236}">
                <a16:creationId xmlns:a16="http://schemas.microsoft.com/office/drawing/2014/main" id="{3CE52898-3D51-236B-81B1-B41C4DF236C7}"/>
              </a:ext>
            </a:extLst>
          </p:cNvPr>
          <p:cNvSpPr/>
          <p:nvPr/>
        </p:nvSpPr>
        <p:spPr>
          <a:xfrm>
            <a:off x="1634896" y="811161"/>
            <a:ext cx="309717" cy="30234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9F9B517-CF3A-B7E6-5EB5-6639ED0677EE}"/>
              </a:ext>
            </a:extLst>
          </p:cNvPr>
          <p:cNvSpPr txBox="1"/>
          <p:nvPr/>
        </p:nvSpPr>
        <p:spPr>
          <a:xfrm>
            <a:off x="39045" y="1017639"/>
            <a:ext cx="135165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GINA* Step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4-5 is severe</a:t>
            </a:r>
          </a:p>
        </p:txBody>
      </p:sp>
      <p:sp>
        <p:nvSpPr>
          <p:cNvPr id="9" name="TextBox 8">
            <a:extLst>
              <a:ext uri="{FF2B5EF4-FFF2-40B4-BE49-F238E27FC236}">
                <a16:creationId xmlns:a16="http://schemas.microsoft.com/office/drawing/2014/main" id="{77614638-52B6-8E59-581B-926B320B656E}"/>
              </a:ext>
            </a:extLst>
          </p:cNvPr>
          <p:cNvSpPr txBox="1"/>
          <p:nvPr/>
        </p:nvSpPr>
        <p:spPr>
          <a:xfrm>
            <a:off x="122053" y="2828835"/>
            <a:ext cx="166770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Global </a:t>
            </a:r>
            <a:b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Initiative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For Asthma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ginasthma.org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CD778E8E-4FAB-C519-55D3-18A1CD147703}"/>
              </a:ext>
            </a:extLst>
          </p:cNvPr>
          <p:cNvSpPr txBox="1"/>
          <p:nvPr/>
        </p:nvSpPr>
        <p:spPr>
          <a:xfrm>
            <a:off x="39045" y="5852254"/>
            <a:ext cx="2876813"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ICS – Inhaled Corticosteroids</a:t>
            </a:r>
            <a:endPar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LABA – Long acting B-agonist</a:t>
            </a:r>
            <a:endPar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LTRA – Leukotriene receptor antagonists</a:t>
            </a:r>
            <a:endPar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LAMA – Long acting muscarinic antagonists</a:t>
            </a:r>
            <a:endParaRPr kumimoji="0" lang="en-CA"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054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0" y="1"/>
            <a:ext cx="8406581" cy="929148"/>
          </a:xfrm>
        </p:spPr>
        <p:txBody>
          <a:bodyPr>
            <a:noAutofit/>
          </a:bodyPr>
          <a:lstStyle/>
          <a:p>
            <a:r>
              <a:rPr lang="en-US" sz="2800" u="sng" dirty="0">
                <a:solidFill>
                  <a:schemeClr val="tx1">
                    <a:lumMod val="95000"/>
                    <a:lumOff val="5000"/>
                  </a:schemeClr>
                </a:solidFill>
                <a:latin typeface="Arial Black"/>
              </a:rPr>
              <a:t>Key points for Adult-Adolescent Patients</a:t>
            </a:r>
          </a:p>
        </p:txBody>
      </p:sp>
      <p:sp>
        <p:nvSpPr>
          <p:cNvPr id="10" name="Content Placeholder 9">
            <a:extLst>
              <a:ext uri="{FF2B5EF4-FFF2-40B4-BE49-F238E27FC236}">
                <a16:creationId xmlns:a16="http://schemas.microsoft.com/office/drawing/2014/main" id="{47551A9D-64FA-D5AD-CE42-F718686B3630}"/>
              </a:ext>
            </a:extLst>
          </p:cNvPr>
          <p:cNvSpPr>
            <a:spLocks noGrp="1"/>
          </p:cNvSpPr>
          <p:nvPr>
            <p:ph idx="1"/>
          </p:nvPr>
        </p:nvSpPr>
        <p:spPr>
          <a:xfrm>
            <a:off x="259939" y="793238"/>
            <a:ext cx="8406581" cy="5784543"/>
          </a:xfrm>
        </p:spPr>
        <p:txBody>
          <a:bodyPr>
            <a:normAutofit lnSpcReduction="10000"/>
          </a:bodyPr>
          <a:lstStyle/>
          <a:p>
            <a:pPr marL="342900" indent="-342900">
              <a:lnSpc>
                <a:spcPct val="115000"/>
              </a:lnSpc>
              <a:buFont typeface="+mj-lt"/>
              <a:buAutoNum type="arabicPeriod"/>
            </a:pPr>
            <a:r>
              <a:rPr lang="en-CA" sz="1900" b="1" i="1" dirty="0">
                <a:ea typeface="Calibri" panose="020F0502020204030204" pitchFamily="34" charset="0"/>
              </a:rPr>
              <a:t> </a:t>
            </a:r>
            <a:r>
              <a:rPr lang="en-CA" sz="1900" b="1" dirty="0">
                <a:ea typeface="Calibri" panose="020F0502020204030204" pitchFamily="34" charset="0"/>
              </a:rPr>
              <a:t>Know that help is available for all levels of asthma severity</a:t>
            </a:r>
          </a:p>
          <a:p>
            <a:pPr marL="800100" lvl="1" indent="-342900">
              <a:lnSpc>
                <a:spcPct val="115000"/>
              </a:lnSpc>
              <a:buFont typeface="+mj-lt"/>
              <a:buAutoNum type="alphaUcPeriod"/>
            </a:pPr>
            <a:r>
              <a:rPr lang="en-CA" sz="1900" u="none" strike="noStrike" dirty="0">
                <a:effectLst/>
                <a:ea typeface="Calibri" panose="020F0502020204030204" pitchFamily="34" charset="0"/>
              </a:rPr>
              <a:t>Role of GP and specialist care for optimized management</a:t>
            </a:r>
          </a:p>
          <a:p>
            <a:pPr marL="800100" lvl="1" indent="-342900">
              <a:lnSpc>
                <a:spcPct val="115000"/>
              </a:lnSpc>
              <a:buFont typeface="+mj-lt"/>
              <a:buAutoNum type="alphaUcPeriod"/>
            </a:pPr>
            <a:r>
              <a:rPr lang="en-CA" sz="1900" u="none" strike="noStrike" dirty="0">
                <a:effectLst/>
                <a:ea typeface="Calibri" panose="020F0502020204030204" pitchFamily="34" charset="0"/>
              </a:rPr>
              <a:t>Treatment ladders, evolving targeted effective therapy for severe asthma exist</a:t>
            </a:r>
          </a:p>
          <a:p>
            <a:pPr marL="800100" lvl="1" indent="-342900">
              <a:lnSpc>
                <a:spcPct val="115000"/>
              </a:lnSpc>
              <a:buFont typeface="+mj-lt"/>
              <a:buAutoNum type="alphaUcPeriod"/>
            </a:pPr>
            <a:r>
              <a:rPr lang="en-CA" sz="1900" u="none" strike="noStrike" dirty="0">
                <a:effectLst/>
                <a:ea typeface="Calibri" panose="020F0502020204030204" pitchFamily="34" charset="0"/>
              </a:rPr>
              <a:t>See your doctor for guidance</a:t>
            </a:r>
            <a:br>
              <a:rPr lang="en-CA" sz="1900" u="none" strike="noStrike" dirty="0">
                <a:effectLst/>
                <a:ea typeface="Calibri" panose="020F0502020204030204" pitchFamily="34" charset="0"/>
              </a:rPr>
            </a:br>
            <a:endParaRPr lang="en-CA" sz="1900" u="none" strike="noStrike" dirty="0">
              <a:effectLst/>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Are asthma therapies being used properly or tailored for best effect?</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u="none" strike="noStrike" dirty="0">
                <a:effectLst/>
                <a:ea typeface="Calibri" panose="020F0502020204030204" pitchFamily="34" charset="0"/>
              </a:rPr>
              <a:t>Inhaler technique</a:t>
            </a:r>
          </a:p>
          <a:p>
            <a:pPr marL="800100" lvl="1" indent="-342900">
              <a:lnSpc>
                <a:spcPct val="115000"/>
              </a:lnSpc>
              <a:buFont typeface="+mj-lt"/>
              <a:buAutoNum type="alphaUcPeriod"/>
            </a:pPr>
            <a:r>
              <a:rPr lang="en-CA" sz="1900" u="none" strike="noStrike" dirty="0">
                <a:effectLst/>
                <a:ea typeface="Calibri" panose="020F0502020204030204" pitchFamily="34" charset="0"/>
              </a:rPr>
              <a:t>Adherence to treatment</a:t>
            </a:r>
          </a:p>
          <a:p>
            <a:pPr marL="800100" lvl="1" indent="-342900">
              <a:lnSpc>
                <a:spcPct val="115000"/>
              </a:lnSpc>
              <a:buFont typeface="+mj-lt"/>
              <a:buAutoNum type="alphaUcPeriod"/>
            </a:pPr>
            <a:r>
              <a:rPr lang="en-CA" sz="1900" u="none" strike="noStrike" dirty="0">
                <a:effectLst/>
                <a:ea typeface="Calibri" panose="020F0502020204030204" pitchFamily="34" charset="0"/>
              </a:rPr>
              <a:t>Follow-up with your prescribing doctor</a:t>
            </a:r>
            <a:br>
              <a:rPr lang="en-CA" sz="1900" u="none" strike="noStrike" dirty="0">
                <a:effectLst/>
                <a:ea typeface="Calibri" panose="020F0502020204030204" pitchFamily="34" charset="0"/>
              </a:rPr>
            </a:br>
            <a:endParaRPr lang="en-CA" sz="1900" u="none" strike="noStrike" dirty="0">
              <a:effectLst/>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Environment and lifestyle management is fundamental to care</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dirty="0"/>
              <a:t>Home and work</a:t>
            </a:r>
          </a:p>
          <a:p>
            <a:pPr marL="800100" lvl="1" indent="-342900">
              <a:lnSpc>
                <a:spcPct val="115000"/>
              </a:lnSpc>
              <a:buFont typeface="+mj-lt"/>
              <a:buAutoNum type="alphaUcPeriod"/>
            </a:pPr>
            <a:r>
              <a:rPr lang="en-CA" sz="1900" dirty="0"/>
              <a:t>Role of triggers </a:t>
            </a:r>
            <a:r>
              <a:rPr lang="en-CA" sz="1900" dirty="0" err="1"/>
              <a:t>eg.</a:t>
            </a:r>
            <a:r>
              <a:rPr lang="en-CA" sz="1900" dirty="0"/>
              <a:t> allergens, pollutants, virus </a:t>
            </a:r>
            <a:endParaRPr lang="en-US" dirty="0"/>
          </a:p>
          <a:p>
            <a:endParaRPr lang="en-US" dirty="0"/>
          </a:p>
        </p:txBody>
      </p:sp>
      <p:sp>
        <p:nvSpPr>
          <p:cNvPr id="11" name="Content Placeholder 2">
            <a:extLst>
              <a:ext uri="{FF2B5EF4-FFF2-40B4-BE49-F238E27FC236}">
                <a16:creationId xmlns:a16="http://schemas.microsoft.com/office/drawing/2014/main" id="{37B96B75-1B67-541F-ACD8-4252650DF74D}"/>
              </a:ext>
            </a:extLst>
          </p:cNvPr>
          <p:cNvSpPr txBox="1">
            <a:spLocks/>
          </p:cNvSpPr>
          <p:nvPr/>
        </p:nvSpPr>
        <p:spPr>
          <a:xfrm>
            <a:off x="628650" y="1417319"/>
            <a:ext cx="8241631" cy="4944545"/>
          </a:xfrm>
          <a:prstGeom prst="rect">
            <a:avLst/>
          </a:prstGeom>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ED1A2F"/>
              </a:buClr>
              <a:buSzPct val="114999"/>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96281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127205" y="0"/>
            <a:ext cx="8402892" cy="859667"/>
          </a:xfrm>
        </p:spPr>
        <p:txBody>
          <a:bodyPr>
            <a:noAutofit/>
          </a:bodyPr>
          <a:lstStyle/>
          <a:p>
            <a:r>
              <a:rPr lang="en-US" sz="2800" dirty="0">
                <a:solidFill>
                  <a:schemeClr val="tx1">
                    <a:lumMod val="95000"/>
                    <a:lumOff val="5000"/>
                  </a:schemeClr>
                </a:solidFill>
              </a:rPr>
              <a:t>What added information is needed for… ?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0" y="678426"/>
            <a:ext cx="8402892" cy="6179574"/>
          </a:xfrm>
        </p:spPr>
        <p:txBody>
          <a:bodyPr>
            <a:noAutofit/>
          </a:bodyPr>
          <a:lstStyle/>
          <a:p>
            <a:pPr marL="514350" indent="-514350">
              <a:buFont typeface="+mj-lt"/>
              <a:buAutoNum type="arabicPeriod"/>
            </a:pPr>
            <a:r>
              <a:rPr lang="en-US" sz="1400" b="1" u="sng" dirty="0"/>
              <a:t>Dermatology Trainees</a:t>
            </a:r>
          </a:p>
          <a:p>
            <a:pPr marL="971550" lvl="1" indent="-514350">
              <a:buFont typeface="+mj-lt"/>
              <a:buAutoNum type="alphaUcPeriod"/>
            </a:pPr>
            <a:r>
              <a:rPr lang="en-US" sz="1400" dirty="0"/>
              <a:t>As medicine evolves and we realize AD is a systemic inflammatory disease with comorbidities, interdisciplinary modules involving relevant circles of care must be explored (similar to psoriasis – rheum, GP, GI, etc.)</a:t>
            </a:r>
          </a:p>
          <a:p>
            <a:pPr marL="971550" lvl="1" indent="-514350">
              <a:buFont typeface="+mj-lt"/>
              <a:buAutoNum type="alphaUcPeriod"/>
            </a:pPr>
            <a:r>
              <a:rPr lang="en-US" sz="1400" dirty="0"/>
              <a:t>Addition of extended atopic comorbidity inflammatory pathways and relevance to AD in basic science curriculums (</a:t>
            </a:r>
            <a:r>
              <a:rPr lang="en-US" sz="1400" dirty="0" err="1"/>
              <a:t>eg.</a:t>
            </a:r>
            <a:r>
              <a:rPr lang="en-US" sz="1400" dirty="0"/>
              <a:t> therapeutic overlap targets), clinical rotations with asthma specialists</a:t>
            </a:r>
          </a:p>
          <a:p>
            <a:pPr marL="971550" lvl="1" indent="-514350">
              <a:buFont typeface="+mj-lt"/>
              <a:buAutoNum type="alphaUcPeriod"/>
            </a:pPr>
            <a:r>
              <a:rPr lang="en-US" sz="1400" dirty="0"/>
              <a:t>Translational research initiatives for improved outcomes and reduce health disparities</a:t>
            </a:r>
          </a:p>
          <a:p>
            <a:pPr marL="514350" indent="-514350">
              <a:buFont typeface="+mj-lt"/>
              <a:buAutoNum type="arabicPeriod"/>
            </a:pPr>
            <a:r>
              <a:rPr lang="en-US" sz="1400" b="1" u="sng" dirty="0"/>
              <a:t>General practitioners</a:t>
            </a:r>
          </a:p>
          <a:p>
            <a:pPr marL="971550" lvl="1" indent="-514350">
              <a:buFont typeface="+mj-lt"/>
              <a:buAutoNum type="alphaUcPeriod"/>
            </a:pPr>
            <a:r>
              <a:rPr lang="en-US" sz="1400" dirty="0"/>
              <a:t>Accredited CME in asthmatic diagnostic and therapeutic approaches, tips and tricks</a:t>
            </a:r>
          </a:p>
          <a:p>
            <a:pPr marL="971550" lvl="1" indent="-514350">
              <a:buFont typeface="+mj-lt"/>
              <a:buAutoNum type="alphaUcPeriod"/>
            </a:pPr>
            <a:r>
              <a:rPr lang="en-US" sz="1400" dirty="0"/>
              <a:t>Small round table sessions with specialists to review challenging cases</a:t>
            </a:r>
          </a:p>
          <a:p>
            <a:pPr marL="971550" lvl="1" indent="-514350">
              <a:buFont typeface="+mj-lt"/>
              <a:buAutoNum type="alphaUcPeriod"/>
            </a:pPr>
            <a:r>
              <a:rPr lang="en-US" sz="1400" dirty="0"/>
              <a:t>Atopic comorbidity management at level of general practice</a:t>
            </a:r>
          </a:p>
          <a:p>
            <a:pPr marL="514350" indent="-514350">
              <a:buFont typeface="+mj-lt"/>
              <a:buAutoNum type="arabicPeriod"/>
            </a:pPr>
            <a:r>
              <a:rPr lang="en-US" sz="1400" b="1" u="sng" dirty="0"/>
              <a:t>Adult-adolescent patients</a:t>
            </a:r>
          </a:p>
          <a:p>
            <a:pPr marL="971550" lvl="1" indent="-514350">
              <a:buFont typeface="+mj-lt"/>
              <a:buAutoNum type="alphaUcPeriod"/>
            </a:pPr>
            <a:r>
              <a:rPr lang="en-US" sz="1400" dirty="0"/>
              <a:t>Educational sessions for all levels of understanding – virtual and in-person on asthma treatment / what is new</a:t>
            </a:r>
          </a:p>
          <a:p>
            <a:pPr marL="971550" lvl="1" indent="-514350">
              <a:buFont typeface="+mj-lt"/>
              <a:buAutoNum type="alphaUcPeriod"/>
            </a:pPr>
            <a:r>
              <a:rPr lang="en-US" sz="1400" dirty="0"/>
              <a:t>Therapeutic adherence and inhaler techniques for patients</a:t>
            </a:r>
          </a:p>
          <a:p>
            <a:pPr marL="971550" lvl="1" indent="-514350">
              <a:buFont typeface="+mj-lt"/>
              <a:buAutoNum type="alphaUcPeriod"/>
            </a:pPr>
            <a:r>
              <a:rPr lang="en-US" sz="1400" dirty="0"/>
              <a:t>Reader-friendly handouts that are frequently updated and provided to physician offices</a:t>
            </a:r>
          </a:p>
          <a:p>
            <a:pPr marL="971550" lvl="1" indent="-514350">
              <a:buFont typeface="+mj-lt"/>
              <a:buAutoNum type="alphaUcPeriod"/>
            </a:pPr>
            <a:r>
              <a:rPr lang="en-US" sz="1400" dirty="0"/>
              <a:t>‘Find a practitioner’ databases</a:t>
            </a:r>
          </a:p>
          <a:p>
            <a:pPr marL="971550" lvl="1" indent="-514350">
              <a:buFont typeface="+mj-lt"/>
              <a:buAutoNum type="arabicPeriod"/>
            </a:pPr>
            <a:endParaRPr lang="en-US" sz="1800" b="1" dirty="0"/>
          </a:p>
          <a:p>
            <a:pPr marL="0" indent="0">
              <a:buNone/>
            </a:pPr>
            <a:endParaRPr lang="en-US" sz="1800" b="1" dirty="0"/>
          </a:p>
        </p:txBody>
      </p:sp>
    </p:spTree>
    <p:extLst>
      <p:ext uri="{BB962C8B-B14F-4D97-AF65-F5344CB8AC3E}">
        <p14:creationId xmlns:p14="http://schemas.microsoft.com/office/powerpoint/2010/main" val="316192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9EE62-7470-463D-BD33-260442E5E10D}"/>
              </a:ext>
            </a:extLst>
          </p:cNvPr>
          <p:cNvSpPr>
            <a:spLocks noGrp="1"/>
          </p:cNvSpPr>
          <p:nvPr>
            <p:ph type="title"/>
          </p:nvPr>
        </p:nvSpPr>
        <p:spPr/>
        <p:txBody>
          <a:bodyPr>
            <a:normAutofit/>
          </a:bodyPr>
          <a:lstStyle/>
          <a:p>
            <a:r>
              <a:rPr lang="en-CA" dirty="0"/>
              <a:t>Let’s introduce ourselves…</a:t>
            </a:r>
          </a:p>
        </p:txBody>
      </p:sp>
      <p:sp>
        <p:nvSpPr>
          <p:cNvPr id="4" name="Slide Number Placeholder 3">
            <a:extLst>
              <a:ext uri="{FF2B5EF4-FFF2-40B4-BE49-F238E27FC236}">
                <a16:creationId xmlns:a16="http://schemas.microsoft.com/office/drawing/2014/main" id="{9CBF1895-6E31-4735-B31E-61417916ECA2}"/>
              </a:ext>
            </a:extLst>
          </p:cNvPr>
          <p:cNvSpPr>
            <a:spLocks noGrp="1"/>
          </p:cNvSpPr>
          <p:nvPr>
            <p:ph type="sldNum" sz="quarter" idx="12"/>
          </p:nvPr>
        </p:nvSpPr>
        <p:spPr/>
        <p:txBody>
          <a:bodyPr/>
          <a:lstStyle/>
          <a:p>
            <a:fld id="{7FFEB7F6-0CCC-457C-B9EE-74F324E8EF47}" type="slidenum">
              <a:rPr lang="en-CA" smtClean="0"/>
              <a:t>7</a:t>
            </a:fld>
            <a:endParaRPr lang="en-CA"/>
          </a:p>
        </p:txBody>
      </p:sp>
      <p:grpSp>
        <p:nvGrpSpPr>
          <p:cNvPr id="59" name="Group 58">
            <a:extLst>
              <a:ext uri="{FF2B5EF4-FFF2-40B4-BE49-F238E27FC236}">
                <a16:creationId xmlns:a16="http://schemas.microsoft.com/office/drawing/2014/main" id="{6648426B-9D36-422E-902D-7E8E94B21F47}"/>
              </a:ext>
            </a:extLst>
          </p:cNvPr>
          <p:cNvGrpSpPr/>
          <p:nvPr/>
        </p:nvGrpSpPr>
        <p:grpSpPr>
          <a:xfrm>
            <a:off x="1084709" y="2265120"/>
            <a:ext cx="6974582" cy="2327760"/>
            <a:chOff x="1465357" y="2440119"/>
            <a:chExt cx="4097718" cy="1278203"/>
          </a:xfrm>
        </p:grpSpPr>
        <p:pic>
          <p:nvPicPr>
            <p:cNvPr id="60" name="Picture 2" descr="Image result for images for business meeting introductions">
              <a:extLst>
                <a:ext uri="{FF2B5EF4-FFF2-40B4-BE49-F238E27FC236}">
                  <a16:creationId xmlns:a16="http://schemas.microsoft.com/office/drawing/2014/main" id="{665E95C1-0B59-46A5-8540-949E66EE11D1}"/>
                </a:ext>
              </a:extLst>
            </p:cNvPr>
            <p:cNvPicPr>
              <a:picLocks noChangeAspect="1" noChangeArrowheads="1"/>
            </p:cNvPicPr>
            <p:nvPr/>
          </p:nvPicPr>
          <p:blipFill>
            <a:blip r:embed="rId3" cstate="print">
              <a:duotone>
                <a:srgbClr val="00B7AB">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231560" y="2440119"/>
              <a:ext cx="1331515" cy="127820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images for business meeting introductions">
              <a:extLst>
                <a:ext uri="{FF2B5EF4-FFF2-40B4-BE49-F238E27FC236}">
                  <a16:creationId xmlns:a16="http://schemas.microsoft.com/office/drawing/2014/main" id="{256244FE-41AD-4C9D-BECA-A6148993AB37}"/>
                </a:ext>
              </a:extLst>
            </p:cNvPr>
            <p:cNvPicPr>
              <a:picLocks noChangeAspect="1" noChangeArrowheads="1"/>
            </p:cNvPicPr>
            <p:nvPr/>
          </p:nvPicPr>
          <p:blipFill>
            <a:blip r:embed="rId3" cstate="print">
              <a:duotone>
                <a:srgbClr val="570F7F">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848459" y="2440119"/>
              <a:ext cx="1331515" cy="127820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images for business meeting introductions">
              <a:extLst>
                <a:ext uri="{FF2B5EF4-FFF2-40B4-BE49-F238E27FC236}">
                  <a16:creationId xmlns:a16="http://schemas.microsoft.com/office/drawing/2014/main" id="{2A5C8274-328B-4911-96EF-2FE6E3F47475}"/>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65357" y="2440119"/>
              <a:ext cx="1331515" cy="12782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3903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392676" y="216966"/>
            <a:ext cx="7886700" cy="886441"/>
          </a:xfrm>
        </p:spPr>
        <p:txBody>
          <a:bodyPr>
            <a:noAutofit/>
          </a:bodyPr>
          <a:lstStyle/>
          <a:p>
            <a:r>
              <a:rPr lang="en-US" dirty="0">
                <a:solidFill>
                  <a:schemeClr val="tx1">
                    <a:lumMod val="95000"/>
                    <a:lumOff val="5000"/>
                  </a:schemeClr>
                </a:solidFill>
              </a:rPr>
              <a:t>Three points most relevant to my practice?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274689" y="1299700"/>
            <a:ext cx="7886700" cy="2200685"/>
          </a:xfrm>
        </p:spPr>
        <p:txBody>
          <a:bodyPr>
            <a:normAutofit lnSpcReduction="10000"/>
          </a:bodyPr>
          <a:lstStyle/>
          <a:p>
            <a:pPr marL="514350" indent="-514350">
              <a:buFont typeface="+mj-lt"/>
              <a:buAutoNum type="arabicPeriod"/>
            </a:pPr>
            <a:r>
              <a:rPr lang="en-US" dirty="0"/>
              <a:t>AD is not ’just a skin problem’, an inflammatory atopic disease with associated comorbidities </a:t>
            </a:r>
          </a:p>
          <a:p>
            <a:pPr marL="514350" indent="-514350">
              <a:buFont typeface="+mj-lt"/>
              <a:buAutoNum type="arabicPeriod"/>
            </a:pPr>
            <a:r>
              <a:rPr lang="en-US" dirty="0"/>
              <a:t>Multidisciplinary co-management for severe atopic patients with comorbidities are fundamental to holistic and patient centered care</a:t>
            </a:r>
          </a:p>
          <a:p>
            <a:pPr marL="514350" indent="-514350">
              <a:buFont typeface="+mj-lt"/>
              <a:buAutoNum type="arabicPeriod"/>
            </a:pPr>
            <a:r>
              <a:rPr lang="en-US" dirty="0"/>
              <a:t>Targeted biologic therapy may ‘kill two birds with one stone’ for severe disease (</a:t>
            </a:r>
            <a:r>
              <a:rPr lang="en-US" dirty="0" err="1"/>
              <a:t>eg.</a:t>
            </a:r>
            <a:r>
              <a:rPr lang="en-US" dirty="0"/>
              <a:t> IL4/13 inhibition in severe AD and asthma)</a:t>
            </a:r>
          </a:p>
          <a:p>
            <a:pPr marL="514350" indent="-514350">
              <a:buFont typeface="+mj-lt"/>
              <a:buAutoNum type="arabicPeriod"/>
            </a:pPr>
            <a:endParaRPr lang="en-US" dirty="0"/>
          </a:p>
          <a:p>
            <a:pPr marL="0" indent="0">
              <a:buNone/>
            </a:pPr>
            <a:endParaRPr lang="en-US" dirty="0"/>
          </a:p>
        </p:txBody>
      </p:sp>
      <p:sp>
        <p:nvSpPr>
          <p:cNvPr id="4" name="Title 1">
            <a:extLst>
              <a:ext uri="{FF2B5EF4-FFF2-40B4-BE49-F238E27FC236}">
                <a16:creationId xmlns:a16="http://schemas.microsoft.com/office/drawing/2014/main" id="{2A96C04A-0839-6466-9C20-EA13DBE14BB7}"/>
              </a:ext>
            </a:extLst>
          </p:cNvPr>
          <p:cNvSpPr txBox="1">
            <a:spLocks/>
          </p:cNvSpPr>
          <p:nvPr/>
        </p:nvSpPr>
        <p:spPr>
          <a:xfrm>
            <a:off x="274689" y="3696678"/>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rPr>
              <a:t>Points relevant to my practice not found and/or irrelevant info?   </a:t>
            </a:r>
          </a:p>
        </p:txBody>
      </p:sp>
      <p:sp>
        <p:nvSpPr>
          <p:cNvPr id="5" name="Content Placeholder 2">
            <a:extLst>
              <a:ext uri="{FF2B5EF4-FFF2-40B4-BE49-F238E27FC236}">
                <a16:creationId xmlns:a16="http://schemas.microsoft.com/office/drawing/2014/main" id="{7910B199-6EEE-4789-FA54-8DF8461472D6}"/>
              </a:ext>
            </a:extLst>
          </p:cNvPr>
          <p:cNvSpPr txBox="1">
            <a:spLocks/>
          </p:cNvSpPr>
          <p:nvPr/>
        </p:nvSpPr>
        <p:spPr>
          <a:xfrm>
            <a:off x="392676" y="4654536"/>
            <a:ext cx="7886700" cy="198649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Nuances in unknowns and the ‘art’ of managing severe patients on the phenotypic-biomarker level not within expertise or scope of dermatologists or even GPs – Specialist-level</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Do asthma specialists have further education in AD to optimize co-management?</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Marginalized populations and atopic health disparities in diverse Canadian landscape, where do they fit in? </a:t>
            </a: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7085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81D7-3177-A93D-E726-20FDB0669E91}"/>
              </a:ext>
            </a:extLst>
          </p:cNvPr>
          <p:cNvSpPr>
            <a:spLocks noGrp="1"/>
          </p:cNvSpPr>
          <p:nvPr>
            <p:ph type="title"/>
          </p:nvPr>
        </p:nvSpPr>
        <p:spPr>
          <a:xfrm>
            <a:off x="616458" y="629920"/>
            <a:ext cx="7886700" cy="886441"/>
          </a:xfrm>
        </p:spPr>
        <p:txBody>
          <a:bodyPr>
            <a:normAutofit fontScale="90000"/>
          </a:bodyPr>
          <a:lstStyle/>
          <a:p>
            <a:r>
              <a:rPr lang="en-US" dirty="0"/>
              <a:t>Prepare 2-3 post-video questions for </a:t>
            </a:r>
            <a:r>
              <a:rPr lang="en-US" dirty="0" err="1"/>
              <a:t>derm</a:t>
            </a:r>
            <a:r>
              <a:rPr lang="en-US" dirty="0"/>
              <a:t> trainees  </a:t>
            </a:r>
            <a:br>
              <a:rPr lang="en-US" dirty="0"/>
            </a:br>
            <a:br>
              <a:rPr lang="en-US" sz="1300" b="0" dirty="0"/>
            </a:br>
            <a:r>
              <a:rPr lang="en-US" sz="1600" b="0" dirty="0"/>
              <a:t>(Multiple choice, true/false, and/or short-answer questions from topic</a:t>
            </a:r>
            <a:r>
              <a:rPr lang="en-US" sz="1600" dirty="0"/>
              <a:t>)</a:t>
            </a:r>
          </a:p>
        </p:txBody>
      </p:sp>
      <p:sp>
        <p:nvSpPr>
          <p:cNvPr id="3" name="Content Placeholder 2">
            <a:extLst>
              <a:ext uri="{FF2B5EF4-FFF2-40B4-BE49-F238E27FC236}">
                <a16:creationId xmlns:a16="http://schemas.microsoft.com/office/drawing/2014/main" id="{8DD7AD20-48B3-389F-C022-B838310B3EF5}"/>
              </a:ext>
            </a:extLst>
          </p:cNvPr>
          <p:cNvSpPr>
            <a:spLocks noGrp="1"/>
          </p:cNvSpPr>
          <p:nvPr>
            <p:ph idx="1"/>
          </p:nvPr>
        </p:nvSpPr>
        <p:spPr>
          <a:xfrm>
            <a:off x="471948" y="2182762"/>
            <a:ext cx="8031210" cy="4045318"/>
          </a:xfrm>
        </p:spPr>
        <p:txBody>
          <a:bodyPr>
            <a:normAutofit lnSpcReduction="10000"/>
          </a:bodyPr>
          <a:lstStyle/>
          <a:p>
            <a:r>
              <a:rPr lang="en-US" b="1" u="sng" dirty="0"/>
              <a:t>Question 1:</a:t>
            </a:r>
          </a:p>
          <a:p>
            <a:pPr lvl="1"/>
            <a:r>
              <a:rPr lang="en-US" b="1" dirty="0"/>
              <a:t>What FDA approved biologic is indicated for both severe asthma and atopic dermatitis? What is it’s targeted mechanism?</a:t>
            </a:r>
          </a:p>
          <a:p>
            <a:pPr lvl="2"/>
            <a:r>
              <a:rPr lang="en-US" b="1" u="sng" dirty="0"/>
              <a:t>Answer</a:t>
            </a:r>
            <a:r>
              <a:rPr lang="en-US" b="1" dirty="0"/>
              <a:t>: </a:t>
            </a:r>
            <a:r>
              <a:rPr lang="en-US" dirty="0"/>
              <a:t>Dupilumab (Dupixent), IL4Ra inhibitor (IL4, 13) intracellular </a:t>
            </a:r>
            <a:r>
              <a:rPr lang="en-US" dirty="0" err="1"/>
              <a:t>signalling</a:t>
            </a:r>
            <a:endParaRPr lang="en-US" dirty="0"/>
          </a:p>
          <a:p>
            <a:endParaRPr lang="en-US" dirty="0"/>
          </a:p>
          <a:p>
            <a:r>
              <a:rPr lang="en-US" b="1" u="sng" dirty="0"/>
              <a:t>Question 2: </a:t>
            </a:r>
          </a:p>
          <a:p>
            <a:pPr lvl="1"/>
            <a:r>
              <a:rPr lang="en-US" b="1" dirty="0"/>
              <a:t>What are key factors to distinguish when facing a severe asthmatic with poor symptom control vs. those who are severely and truly refractory?</a:t>
            </a:r>
          </a:p>
          <a:p>
            <a:pPr lvl="2"/>
            <a:r>
              <a:rPr lang="en-US" b="1" u="sng" dirty="0"/>
              <a:t>Answer</a:t>
            </a:r>
            <a:r>
              <a:rPr lang="en-US" b="1" dirty="0"/>
              <a:t>: </a:t>
            </a:r>
            <a:r>
              <a:rPr lang="en-US" dirty="0"/>
              <a:t>Rule out exacerbating comorbidities (</a:t>
            </a:r>
            <a:r>
              <a:rPr lang="en-US" dirty="0" err="1"/>
              <a:t>eg.</a:t>
            </a:r>
            <a:r>
              <a:rPr lang="en-US" dirty="0"/>
              <a:t> OSA, GERD, rhinosinusitis), check adherence to treatment and inhaler technique</a:t>
            </a:r>
            <a:endParaRPr lang="en-US" b="1" dirty="0"/>
          </a:p>
        </p:txBody>
      </p:sp>
    </p:spTree>
    <p:extLst>
      <p:ext uri="{BB962C8B-B14F-4D97-AF65-F5344CB8AC3E}">
        <p14:creationId xmlns:p14="http://schemas.microsoft.com/office/powerpoint/2010/main" val="11065467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49" y="629920"/>
            <a:ext cx="8186401" cy="886441"/>
          </a:xfrm>
        </p:spPr>
        <p:txBody>
          <a:bodyPr>
            <a:noAutofit/>
          </a:bodyPr>
          <a:lstStyle/>
          <a:p>
            <a:r>
              <a:rPr lang="en-US" dirty="0">
                <a:solidFill>
                  <a:schemeClr val="tx1">
                    <a:lumMod val="95000"/>
                    <a:lumOff val="5000"/>
                  </a:schemeClr>
                </a:solidFill>
                <a:latin typeface="Arial Black"/>
              </a:rPr>
              <a:t>Key Takeaway: Vote via Annotation</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5"/>
            <a:ext cx="7886700" cy="4030230"/>
          </a:xfrm>
        </p:spPr>
        <p:txBody>
          <a:bodyPr vert="horz" lIns="91440" tIns="45720" rIns="91440" bIns="45720" rtlCol="0" anchor="t">
            <a:normAutofit/>
          </a:bodyPr>
          <a:lstStyle/>
          <a:p>
            <a:pPr marL="342900" indent="-342900">
              <a:lnSpc>
                <a:spcPct val="115000"/>
              </a:lnSpc>
              <a:buFont typeface="+mj-lt"/>
              <a:buAutoNum type="arabicPeriod"/>
            </a:pPr>
            <a:r>
              <a:rPr lang="en-US" sz="1900" dirty="0">
                <a:effectLst/>
                <a:ea typeface="Calibri" panose="020F0502020204030204" pitchFamily="34" charset="0"/>
              </a:rPr>
              <a:t>Asthma is a common atopic comorbidity with significant QOL burdens seen in AD patients that dermatologists will encounter</a:t>
            </a:r>
          </a:p>
          <a:p>
            <a:pPr marL="342900" indent="-342900">
              <a:lnSpc>
                <a:spcPct val="115000"/>
              </a:lnSpc>
              <a:buFont typeface="+mj-lt"/>
              <a:buAutoNum type="arabicPeriod"/>
            </a:pPr>
            <a:r>
              <a:rPr lang="en-CA" sz="1900" dirty="0"/>
              <a:t>Dermatologists can bridge care for asthma and comorbidity management to improve health outcomes</a:t>
            </a:r>
          </a:p>
          <a:p>
            <a:pPr marL="342900" indent="-342900">
              <a:lnSpc>
                <a:spcPct val="115000"/>
              </a:lnSpc>
              <a:buFont typeface="+mj-lt"/>
              <a:buAutoNum type="arabicPeriod"/>
            </a:pPr>
            <a:r>
              <a:rPr lang="en-CA" sz="1900" dirty="0"/>
              <a:t>Severe – Allergy/Immunology, Respirology, General Internal Medicine, role of GP</a:t>
            </a:r>
          </a:p>
          <a:p>
            <a:pPr marL="342900" indent="-342900">
              <a:lnSpc>
                <a:spcPct val="115000"/>
              </a:lnSpc>
              <a:buFont typeface="+mj-lt"/>
              <a:buAutoNum type="arabicPeriod"/>
            </a:pPr>
            <a:r>
              <a:rPr lang="en-CA" sz="1900" dirty="0"/>
              <a:t>Recognizing AD comorbidity and familiarization with therapies can make you a stronger, well-rounded dermatologist for your atopic patients, especially those suffering with severe asthma</a:t>
            </a:r>
            <a:endParaRPr lang="en-CA" sz="1900" dirty="0">
              <a:ea typeface="Calibri" panose="020F0502020204030204" pitchFamily="34" charset="0"/>
            </a:endParaRPr>
          </a:p>
          <a:p>
            <a:pPr marL="457200" lvl="1" indent="0">
              <a:lnSpc>
                <a:spcPct val="115000"/>
              </a:lnSpc>
              <a:buNone/>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
        <p:nvSpPr>
          <p:cNvPr id="4" name="TextBox 3">
            <a:extLst>
              <a:ext uri="{FF2B5EF4-FFF2-40B4-BE49-F238E27FC236}">
                <a16:creationId xmlns:a16="http://schemas.microsoft.com/office/drawing/2014/main" id="{64932246-62CA-DEE1-5BCC-C6FB81A835EA}"/>
              </a:ext>
            </a:extLst>
          </p:cNvPr>
          <p:cNvSpPr txBox="1"/>
          <p:nvPr/>
        </p:nvSpPr>
        <p:spPr>
          <a:xfrm>
            <a:off x="5161935" y="6414926"/>
            <a:ext cx="365311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QOL – Quality of life, GP – General Practitioners</a:t>
            </a:r>
          </a:p>
        </p:txBody>
      </p:sp>
    </p:spTree>
    <p:extLst>
      <p:ext uri="{BB962C8B-B14F-4D97-AF65-F5344CB8AC3E}">
        <p14:creationId xmlns:p14="http://schemas.microsoft.com/office/powerpoint/2010/main" val="15024147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DE84C-0F00-1540-FC50-597661BB03E2}"/>
              </a:ext>
            </a:extLst>
          </p:cNvPr>
          <p:cNvSpPr txBox="1">
            <a:spLocks/>
          </p:cNvSpPr>
          <p:nvPr/>
        </p:nvSpPr>
        <p:spPr>
          <a:xfrm>
            <a:off x="1373443" y="1538020"/>
            <a:ext cx="6725093" cy="1659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A-Topics: Topic 6</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Chronic Rhinosinusitis with Nasal Polyposis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
        <p:nvSpPr>
          <p:cNvPr id="9" name="Subtitle 2">
            <a:extLst>
              <a:ext uri="{FF2B5EF4-FFF2-40B4-BE49-F238E27FC236}">
                <a16:creationId xmlns:a16="http://schemas.microsoft.com/office/drawing/2014/main" id="{54167FD6-C8DB-E8A5-2CEB-51778A262EE2}"/>
              </a:ext>
            </a:extLst>
          </p:cNvPr>
          <p:cNvSpPr txBox="1">
            <a:spLocks/>
          </p:cNvSpPr>
          <p:nvPr/>
        </p:nvSpPr>
        <p:spPr>
          <a:xfrm>
            <a:off x="943833" y="3212749"/>
            <a:ext cx="7584311" cy="1476910"/>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0"/>
              </a:spcBef>
              <a:buClr>
                <a:srgbClr val="ED1A2F"/>
              </a:buClr>
              <a:buSzPct val="115000"/>
              <a:buFont typeface="Arial" panose="020B0604020202020204" pitchFamily="34" charset="0"/>
              <a:buNone/>
              <a:defRPr sz="16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Scientific Panel Lecturer: Dr Tewfik</a:t>
            </a: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Community panelist : David Adam MD FRCPC</a:t>
            </a:r>
          </a:p>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Affiliations: Baywood Dermatology, CCA Medical Research, University of Toronto</a:t>
            </a:r>
            <a:endParaRPr kumimoji="0" lang="en-US"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327A6912-AA71-1C5C-578E-AE74006539FA}"/>
              </a:ext>
            </a:extLst>
          </p:cNvPr>
          <p:cNvPicPr>
            <a:picLocks noChangeAspect="1"/>
          </p:cNvPicPr>
          <p:nvPr/>
        </p:nvPicPr>
        <p:blipFill>
          <a:blip r:embed="rId3"/>
          <a:stretch>
            <a:fillRect/>
          </a:stretch>
        </p:blipFill>
        <p:spPr>
          <a:xfrm>
            <a:off x="7565480" y="5377814"/>
            <a:ext cx="1570232" cy="1443600"/>
          </a:xfrm>
          <a:prstGeom prst="rect">
            <a:avLst/>
          </a:prstGeom>
        </p:spPr>
      </p:pic>
    </p:spTree>
    <p:extLst>
      <p:ext uri="{BB962C8B-B14F-4D97-AF65-F5344CB8AC3E}">
        <p14:creationId xmlns:p14="http://schemas.microsoft.com/office/powerpoint/2010/main" val="33744034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9B2E4C-D7BC-D249-9E2A-8FA8CA81B2DA}"/>
              </a:ext>
            </a:extLst>
          </p:cNvPr>
          <p:cNvSpPr>
            <a:spLocks noGrp="1"/>
          </p:cNvSpPr>
          <p:nvPr>
            <p:ph sz="half" idx="1"/>
          </p:nvPr>
        </p:nvSpPr>
        <p:spPr>
          <a:xfrm>
            <a:off x="249928" y="1413852"/>
            <a:ext cx="4472088" cy="5281238"/>
          </a:xfrm>
        </p:spPr>
        <p:txBody>
          <a:bodyPr vert="horz" lIns="91440" tIns="45720" rIns="91440" bIns="45720" rtlCol="0">
            <a:noAutofit/>
          </a:bodyPr>
          <a:lstStyle/>
          <a:p>
            <a:pPr indent="-228600">
              <a:lnSpc>
                <a:spcPct val="100000"/>
              </a:lnSpc>
              <a:spcAft>
                <a:spcPts val="600"/>
              </a:spcAft>
              <a:buFont typeface="Arial" panose="020B0604020202020204" pitchFamily="34" charset="0"/>
              <a:buChar char="•"/>
            </a:pPr>
            <a:r>
              <a:rPr lang="en-US" sz="1400" b="1" dirty="0">
                <a:solidFill>
                  <a:schemeClr val="tx1"/>
                </a:solidFill>
                <a:latin typeface="+mn-lt"/>
                <a:cs typeface="+mn-cs"/>
              </a:rPr>
              <a:t>David Adam MD FRCPC</a:t>
            </a:r>
          </a:p>
          <a:p>
            <a:pPr indent="-228600">
              <a:lnSpc>
                <a:spcPct val="100000"/>
              </a:lnSpc>
              <a:spcAft>
                <a:spcPts val="600"/>
              </a:spcAft>
              <a:buFont typeface="Arial" panose="020B0604020202020204" pitchFamily="34" charset="0"/>
              <a:buChar char="•"/>
            </a:pPr>
            <a:r>
              <a:rPr lang="en-US" sz="1400" dirty="0">
                <a:solidFill>
                  <a:schemeClr val="tx1"/>
                </a:solidFill>
                <a:latin typeface="+mn-lt"/>
                <a:cs typeface="+mn-cs"/>
              </a:rPr>
              <a:t>Relationships with for-profit and/or non-profit organizations: </a:t>
            </a:r>
          </a:p>
          <a:p>
            <a:pPr lvl="1">
              <a:lnSpc>
                <a:spcPct val="100000"/>
              </a:lnSpc>
            </a:pPr>
            <a:r>
              <a:rPr lang="en-US" sz="1400" b="1" dirty="0">
                <a:latin typeface="Calibri (Body)" charset="0"/>
                <a:ea typeface="ＭＳ Ｐゴシック" charset="0"/>
              </a:rPr>
              <a:t>Grants/Research Support: </a:t>
            </a:r>
            <a:r>
              <a:rPr lang="en-US" sz="1400" dirty="0">
                <a:latin typeface="Calibri (Body)" charset="0"/>
                <a:ea typeface="ＭＳ Ｐゴシック" charset="0"/>
              </a:rPr>
              <a:t>None</a:t>
            </a:r>
          </a:p>
          <a:p>
            <a:pPr lvl="1">
              <a:lnSpc>
                <a:spcPct val="100000"/>
              </a:lnSpc>
            </a:pPr>
            <a:r>
              <a:rPr lang="en-US" sz="1400" b="1" dirty="0">
                <a:latin typeface="Calibri (Body)" charset="0"/>
                <a:ea typeface="ＭＳ Ｐゴシック" charset="0"/>
              </a:rPr>
              <a:t>Speakers Bureau/Honoraria/Advisory Board: </a:t>
            </a:r>
            <a:r>
              <a:rPr lang="en-US" sz="1400" dirty="0">
                <a:latin typeface="Calibri (Body)" charset="0"/>
                <a:ea typeface="ＭＳ Ｐゴシック" charset="0"/>
              </a:rPr>
              <a:t>AbbVie, Actelion, Amgen, </a:t>
            </a:r>
            <a:r>
              <a:rPr lang="en-US" sz="1400" dirty="0" err="1">
                <a:latin typeface="Calibri (Body)" charset="0"/>
                <a:ea typeface="ＭＳ Ｐゴシック" charset="0"/>
              </a:rPr>
              <a:t>Aralez</a:t>
            </a:r>
            <a:r>
              <a:rPr lang="en-US" sz="1400" dirty="0">
                <a:latin typeface="Calibri (Body)" charset="0"/>
                <a:ea typeface="ＭＳ Ｐゴシック" charset="0"/>
              </a:rPr>
              <a:t>, Bausch Health, Celgene, Eli Lilly, Galderma, Genzyme,  </a:t>
            </a:r>
            <a:r>
              <a:rPr lang="en-US" sz="1400" dirty="0" err="1">
                <a:latin typeface="Calibri (Body)" charset="0"/>
                <a:ea typeface="ＭＳ Ｐゴシック" charset="0"/>
              </a:rPr>
              <a:t>Jannsen</a:t>
            </a:r>
            <a:r>
              <a:rPr lang="en-US" sz="1400" dirty="0">
                <a:latin typeface="Calibri (Body)" charset="0"/>
                <a:ea typeface="ＭＳ Ｐゴシック" charset="0"/>
              </a:rPr>
              <a:t>, Leo Pharma, Merck, Novartis, Pfizer, Sanofi, </a:t>
            </a:r>
            <a:r>
              <a:rPr lang="en-US" sz="1400" dirty="0" err="1">
                <a:latin typeface="Calibri (Body)" charset="0"/>
                <a:ea typeface="ＭＳ Ｐゴシック" charset="0"/>
              </a:rPr>
              <a:t>Stiefel</a:t>
            </a:r>
            <a:r>
              <a:rPr lang="en-US" sz="1400" dirty="0">
                <a:latin typeface="Calibri (Body)" charset="0"/>
                <a:ea typeface="ＭＳ Ｐゴシック" charset="0"/>
              </a:rPr>
              <a:t>, Sun Pharma</a:t>
            </a:r>
          </a:p>
          <a:p>
            <a:pPr lvl="1">
              <a:lnSpc>
                <a:spcPct val="100000"/>
              </a:lnSpc>
            </a:pPr>
            <a:r>
              <a:rPr lang="en-US" sz="1400" b="1" dirty="0">
                <a:latin typeface="Calibri (Body)" charset="0"/>
                <a:ea typeface="ＭＳ Ｐゴシック" charset="0"/>
              </a:rPr>
              <a:t>Consulting Fees: </a:t>
            </a:r>
            <a:r>
              <a:rPr lang="en-US" sz="1400" dirty="0" err="1">
                <a:latin typeface="Calibri (Body)" charset="0"/>
                <a:ea typeface="ＭＳ Ｐゴシック" charset="0"/>
              </a:rPr>
              <a:t>Aralez</a:t>
            </a:r>
            <a:r>
              <a:rPr lang="en-US" sz="1400" dirty="0">
                <a:latin typeface="Calibri (Body)" charset="0"/>
                <a:ea typeface="ＭＳ Ｐゴシック" charset="0"/>
              </a:rPr>
              <a:t>, </a:t>
            </a:r>
            <a:r>
              <a:rPr lang="en-US" sz="1400" dirty="0" err="1">
                <a:latin typeface="Calibri (Body)" charset="0"/>
                <a:ea typeface="ＭＳ Ｐゴシック" charset="0"/>
              </a:rPr>
              <a:t>Avir</a:t>
            </a:r>
            <a:r>
              <a:rPr lang="en-US" sz="1400" dirty="0">
                <a:latin typeface="Calibri (Body)" charset="0"/>
                <a:ea typeface="ＭＳ Ｐゴシック" charset="0"/>
              </a:rPr>
              <a:t> Pharma, Bausch Health, Celgene, Eli Lilly, Genzyme, Janssen, Leo Pharma, Novartis, Sanofi</a:t>
            </a:r>
          </a:p>
          <a:p>
            <a:pPr lvl="1">
              <a:lnSpc>
                <a:spcPct val="100000"/>
              </a:lnSpc>
            </a:pPr>
            <a:r>
              <a:rPr lang="en-US" sz="1400" b="1" dirty="0">
                <a:latin typeface="Calibri (Body)" charset="0"/>
                <a:ea typeface="ＭＳ Ｐゴシック" charset="0"/>
              </a:rPr>
              <a:t>Clinical Trials Phase II-IV: </a:t>
            </a:r>
            <a:r>
              <a:rPr lang="en-US" sz="1400" dirty="0" err="1">
                <a:latin typeface="Calibri (Body)" charset="0"/>
                <a:ea typeface="ＭＳ Ｐゴシック" charset="0"/>
              </a:rPr>
              <a:t>Abbvie</a:t>
            </a:r>
            <a:r>
              <a:rPr lang="en-US" sz="1400" dirty="0">
                <a:latin typeface="Calibri (Body)" charset="0"/>
                <a:ea typeface="ＭＳ Ｐゴシック" charset="0"/>
              </a:rPr>
              <a:t>, Amgen, Arcutis, Boehringer Ingelheim, BMS, Celgene, Coherus, Dermira, Dermavant, Eli Lilly, Galderma, Incyte, Janssen, Leo Pharma, Galderma, Pfizer, Regeneron, Sanofi, UCB Pharma  </a:t>
            </a:r>
          </a:p>
        </p:txBody>
      </p:sp>
      <p:pic>
        <p:nvPicPr>
          <p:cNvPr id="4" name="Picture 4" descr="A picture containing dark, star, outdoor object, colorful&#10;&#10;Description automatically generated">
            <a:extLst>
              <a:ext uri="{FF2B5EF4-FFF2-40B4-BE49-F238E27FC236}">
                <a16:creationId xmlns:a16="http://schemas.microsoft.com/office/drawing/2014/main" id="{4FBDA2CF-1AC8-07A4-DA8E-692A5E175198}"/>
              </a:ext>
            </a:extLst>
          </p:cNvPr>
          <p:cNvPicPr>
            <a:picLocks noChangeAspect="1"/>
          </p:cNvPicPr>
          <p:nvPr/>
        </p:nvPicPr>
        <p:blipFill rotWithShape="1">
          <a:blip r:embed="rId2"/>
          <a:srcRect l="12243" r="34286" b="2"/>
          <a:stretch/>
        </p:blipFill>
        <p:spPr>
          <a:xfrm>
            <a:off x="4722015"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itle 1">
            <a:extLst>
              <a:ext uri="{FF2B5EF4-FFF2-40B4-BE49-F238E27FC236}">
                <a16:creationId xmlns:a16="http://schemas.microsoft.com/office/drawing/2014/main" id="{D75D1885-49B2-25A5-C6A2-0446CD9E7292}"/>
              </a:ext>
            </a:extLst>
          </p:cNvPr>
          <p:cNvSpPr txBox="1">
            <a:spLocks/>
          </p:cNvSpPr>
          <p:nvPr/>
        </p:nvSpPr>
        <p:spPr>
          <a:xfrm>
            <a:off x="628650" y="527411"/>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a:ea typeface="+mj-ea"/>
              </a:rPr>
              <a:t>Disclosures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35288628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Dermatology </a:t>
            </a:r>
            <a:r>
              <a:rPr lang="en-US" dirty="0">
                <a:solidFill>
                  <a:srgbClr val="000000"/>
                </a:solidFill>
                <a:latin typeface="Arial Black"/>
              </a:rPr>
              <a:t>Trainees</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fontScale="77500" lnSpcReduction="20000"/>
          </a:bodyPr>
          <a:lstStyle/>
          <a:p>
            <a:pPr marL="342900" indent="-342900">
              <a:lnSpc>
                <a:spcPct val="115000"/>
              </a:lnSpc>
              <a:buFont typeface="+mj-lt"/>
              <a:buAutoNum type="arabicPeriod"/>
            </a:pPr>
            <a:r>
              <a:rPr lang="en-CA" sz="2100" b="1" dirty="0">
                <a:ea typeface="Calibri" panose="020F0502020204030204" pitchFamily="34" charset="0"/>
              </a:rPr>
              <a:t> Disease Overview </a:t>
            </a:r>
          </a:p>
          <a:p>
            <a:pPr marL="971550" lvl="1" indent="-514350">
              <a:buSzPct val="114999"/>
              <a:buFont typeface="+mj-lt"/>
              <a:buAutoNum type="alphaUcPeriod"/>
            </a:pPr>
            <a:r>
              <a:rPr lang="en-CA" sz="2100" dirty="0" err="1"/>
              <a:t>CRSsNP</a:t>
            </a:r>
            <a:r>
              <a:rPr lang="en-CA" sz="2100" dirty="0"/>
              <a:t> vs </a:t>
            </a:r>
            <a:r>
              <a:rPr lang="en-CA" sz="2100" dirty="0" err="1"/>
              <a:t>CRSwNP</a:t>
            </a:r>
            <a:r>
              <a:rPr lang="en-CA" sz="2100" dirty="0"/>
              <a:t>, a type II comorbidity</a:t>
            </a:r>
            <a:endParaRPr lang="en-CA" sz="2100" dirty="0">
              <a:effectLst/>
            </a:endParaRPr>
          </a:p>
          <a:p>
            <a:pPr marL="971550" lvl="1" indent="-514350">
              <a:buSzPct val="114999"/>
              <a:buFont typeface="+mj-lt"/>
              <a:buAutoNum type="alphaUcPeriod"/>
            </a:pPr>
            <a:r>
              <a:rPr lang="en-CA" sz="2100" dirty="0">
                <a:effectLst/>
              </a:rPr>
              <a:t>Worldwide prevalence of 1-4%</a:t>
            </a:r>
            <a:endParaRPr lang="en-US" sz="2100" dirty="0"/>
          </a:p>
          <a:p>
            <a:pPr marL="971550" lvl="1" indent="-514350">
              <a:buSzPct val="114999"/>
              <a:buFont typeface="+mj-lt"/>
              <a:buAutoNum type="alphaUcPeriod"/>
            </a:pPr>
            <a:r>
              <a:rPr lang="en-US" sz="2100" dirty="0">
                <a:ea typeface="Calibri" panose="020F0502020204030204" pitchFamily="34" charset="0"/>
              </a:rPr>
              <a:t>HRQOL similar to asthma, DM, COPD</a:t>
            </a:r>
            <a:endParaRPr lang="en-CA" sz="2100" dirty="0">
              <a:ea typeface="Calibri" panose="020F0502020204030204" pitchFamily="34" charset="0"/>
            </a:endParaRPr>
          </a:p>
          <a:p>
            <a:pPr marL="342900" lvl="0" indent="-342900">
              <a:lnSpc>
                <a:spcPct val="115000"/>
              </a:lnSpc>
              <a:buFont typeface="+mj-lt"/>
              <a:buAutoNum type="arabicPeriod"/>
            </a:pPr>
            <a:r>
              <a:rPr lang="en-CA" sz="2100" b="1" dirty="0">
                <a:ea typeface="Calibri" panose="020F0502020204030204" pitchFamily="34" charset="0"/>
              </a:rPr>
              <a:t>Diagnosis of </a:t>
            </a:r>
            <a:r>
              <a:rPr lang="en-CA" sz="2100" b="1" dirty="0" err="1">
                <a:ea typeface="Calibri" panose="020F0502020204030204" pitchFamily="34" charset="0"/>
              </a:rPr>
              <a:t>CRSwNP</a:t>
            </a:r>
            <a:endParaRPr lang="en-CA" sz="2100" b="1" u="none" strike="noStrike" dirty="0">
              <a:effectLst/>
              <a:ea typeface="Calibri" panose="020F0502020204030204" pitchFamily="34" charset="0"/>
            </a:endParaRPr>
          </a:p>
          <a:p>
            <a:pPr marL="800100" lvl="1" indent="-342900">
              <a:lnSpc>
                <a:spcPct val="115000"/>
              </a:lnSpc>
              <a:buFont typeface="+mj-lt"/>
              <a:buAutoNum type="alphaUcPeriod"/>
            </a:pPr>
            <a:r>
              <a:rPr lang="en-CA" sz="2100" dirty="0">
                <a:ea typeface="Calibri" panose="020F0502020204030204" pitchFamily="34" charset="0"/>
              </a:rPr>
              <a:t>Anosmia is more prominent and obstruction less so</a:t>
            </a:r>
          </a:p>
          <a:p>
            <a:pPr marL="800100" lvl="1" indent="-342900">
              <a:lnSpc>
                <a:spcPct val="115000"/>
              </a:lnSpc>
              <a:buFont typeface="+mj-lt"/>
              <a:buAutoNum type="alphaUcPeriod"/>
            </a:pPr>
            <a:r>
              <a:rPr lang="en-CA" sz="2100" u="none" strike="noStrike" dirty="0">
                <a:effectLst/>
                <a:ea typeface="Calibri" panose="020F0502020204030204" pitchFamily="34" charset="0"/>
              </a:rPr>
              <a:t>Other symptoms include pain, pressure, secretion, post ND</a:t>
            </a:r>
          </a:p>
          <a:p>
            <a:pPr marL="800100" lvl="1" indent="-342900">
              <a:lnSpc>
                <a:spcPct val="115000"/>
              </a:lnSpc>
              <a:buFont typeface="+mj-lt"/>
              <a:buAutoNum type="alphaUcPeriod"/>
            </a:pPr>
            <a:r>
              <a:rPr lang="en-CA" sz="2100" u="none" strike="noStrike" dirty="0">
                <a:effectLst/>
                <a:ea typeface="Calibri" panose="020F0502020204030204" pitchFamily="34" charset="0"/>
              </a:rPr>
              <a:t>Chronic disease, &gt;12 weeks </a:t>
            </a:r>
          </a:p>
          <a:p>
            <a:pPr marL="342900" lvl="0" indent="-342900">
              <a:lnSpc>
                <a:spcPct val="115000"/>
              </a:lnSpc>
              <a:buFont typeface="+mj-lt"/>
              <a:buAutoNum type="arabicPeriod"/>
            </a:pPr>
            <a:r>
              <a:rPr lang="en-CA" sz="2100" b="1" u="none" strike="noStrike" dirty="0">
                <a:effectLst/>
                <a:ea typeface="Calibri" panose="020F0502020204030204" pitchFamily="34" charset="0"/>
              </a:rPr>
              <a:t>Treatment of </a:t>
            </a:r>
            <a:r>
              <a:rPr lang="en-CA" sz="2100" b="1" u="none" strike="noStrike" dirty="0" err="1">
                <a:effectLst/>
                <a:ea typeface="Calibri" panose="020F0502020204030204" pitchFamily="34" charset="0"/>
              </a:rPr>
              <a:t>CRSwNP</a:t>
            </a:r>
            <a:endParaRPr lang="en-CA" sz="2100" b="1" dirty="0"/>
          </a:p>
          <a:p>
            <a:pPr marL="800100" lvl="1" indent="-342900">
              <a:lnSpc>
                <a:spcPct val="115000"/>
              </a:lnSpc>
              <a:buFont typeface="+mj-lt"/>
              <a:buAutoNum type="alphaUcPeriod"/>
            </a:pPr>
            <a:r>
              <a:rPr lang="en-CA" sz="2100" dirty="0"/>
              <a:t>Appropriate medical therapy, then surgery, then biologics</a:t>
            </a:r>
          </a:p>
          <a:p>
            <a:pPr marL="800100" lvl="1" indent="-342900">
              <a:lnSpc>
                <a:spcPct val="115000"/>
              </a:lnSpc>
              <a:buFont typeface="+mj-lt"/>
              <a:buAutoNum type="alphaUcPeriod"/>
            </a:pPr>
            <a:r>
              <a:rPr lang="en-CA" sz="2100" dirty="0"/>
              <a:t>Appropriate medical therapy</a:t>
            </a:r>
          </a:p>
          <a:p>
            <a:pPr marL="1428750" lvl="2" indent="-514350">
              <a:lnSpc>
                <a:spcPct val="115000"/>
              </a:lnSpc>
              <a:buFont typeface="+mj-lt"/>
              <a:buAutoNum type="romanUcPeriod"/>
            </a:pPr>
            <a:r>
              <a:rPr lang="en-CA" sz="2100" dirty="0"/>
              <a:t>Inhaled nasal corticosteroids/saline rinses</a:t>
            </a:r>
          </a:p>
          <a:p>
            <a:pPr marL="1428750" lvl="2" indent="-514350">
              <a:lnSpc>
                <a:spcPct val="115000"/>
              </a:lnSpc>
              <a:buFont typeface="+mj-lt"/>
              <a:buAutoNum type="romanUcPeriod"/>
            </a:pPr>
            <a:r>
              <a:rPr lang="en-CA" sz="2100" dirty="0"/>
              <a:t>systemic steroids</a:t>
            </a:r>
          </a:p>
          <a:p>
            <a:pPr marL="800100" lvl="1" indent="-342900">
              <a:lnSpc>
                <a:spcPct val="115000"/>
              </a:lnSpc>
              <a:buFont typeface="+mj-lt"/>
              <a:buAutoNum type="alphaUcPeriod"/>
            </a:pPr>
            <a:r>
              <a:rPr lang="en-CA" sz="2100" dirty="0"/>
              <a:t>Approved biologics include dupilumab, mepolizumab and omalizumab</a:t>
            </a:r>
          </a:p>
          <a:p>
            <a:pPr marL="800100" lvl="1" indent="-342900">
              <a:lnSpc>
                <a:spcPct val="115000"/>
              </a:lnSpc>
              <a:buFont typeface="+mj-lt"/>
              <a:buAutoNum type="alphaU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3012246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527411"/>
            <a:ext cx="7886700" cy="886441"/>
          </a:xfrm>
        </p:spPr>
        <p:txBody>
          <a:bodyPr>
            <a:noAutofit/>
          </a:bodyPr>
          <a:lstStyle/>
          <a:p>
            <a:r>
              <a:rPr lang="en-US" dirty="0">
                <a:solidFill>
                  <a:schemeClr val="tx1">
                    <a:lumMod val="95000"/>
                    <a:lumOff val="5000"/>
                  </a:schemeClr>
                </a:solidFill>
                <a:latin typeface="Arial Black"/>
              </a:rPr>
              <a:t>Key points for: </a:t>
            </a:r>
            <a:r>
              <a:rPr lang="en-US" dirty="0">
                <a:latin typeface="Arial Black"/>
              </a:rPr>
              <a:t>General Practitioners</a:t>
            </a:r>
            <a:r>
              <a:rPr lang="en-US" dirty="0">
                <a:solidFill>
                  <a:schemeClr val="tx1">
                    <a:lumMod val="95000"/>
                    <a:lumOff val="5000"/>
                  </a:schemeClr>
                </a:solidFill>
                <a:latin typeface="Arial Black"/>
              </a:rPr>
              <a:t> </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5"/>
            <a:ext cx="8241631" cy="4944545"/>
          </a:xfrm>
        </p:spPr>
        <p:txBody>
          <a:bodyPr vert="horz" lIns="91440" tIns="45720" rIns="91440" bIns="45720" rtlCol="0" anchor="t">
            <a:normAutofit fontScale="92500" lnSpcReduction="20000"/>
          </a:bodyPr>
          <a:lstStyle/>
          <a:p>
            <a:pPr marL="342900" indent="-342900">
              <a:lnSpc>
                <a:spcPct val="115000"/>
              </a:lnSpc>
              <a:buFont typeface="+mj-lt"/>
              <a:buAutoNum type="arabicPeriod"/>
            </a:pPr>
            <a:r>
              <a:rPr lang="en-CA" sz="1900" b="1" dirty="0">
                <a:ea typeface="Calibri" panose="020F0502020204030204" pitchFamily="34" charset="0"/>
              </a:rPr>
              <a:t> Disease Overview </a:t>
            </a:r>
          </a:p>
          <a:p>
            <a:pPr marL="971550" lvl="1" indent="-514350">
              <a:buSzPct val="114999"/>
              <a:buFont typeface="+mj-lt"/>
              <a:buAutoNum type="alphaUcPeriod"/>
            </a:pPr>
            <a:r>
              <a:rPr lang="en-CA" sz="1900" dirty="0" err="1"/>
              <a:t>CRSsNP</a:t>
            </a:r>
            <a:r>
              <a:rPr lang="en-CA" sz="1900" dirty="0"/>
              <a:t> vs </a:t>
            </a:r>
            <a:r>
              <a:rPr lang="en-CA" sz="1900" dirty="0" err="1"/>
              <a:t>CRSwNP</a:t>
            </a:r>
            <a:r>
              <a:rPr lang="en-CA" sz="1900" dirty="0"/>
              <a:t>, a type II comorbidity</a:t>
            </a:r>
            <a:endParaRPr lang="en-CA" sz="1900" dirty="0">
              <a:effectLst/>
            </a:endParaRPr>
          </a:p>
          <a:p>
            <a:pPr marL="971550" lvl="1" indent="-514350">
              <a:buSzPct val="114999"/>
              <a:buFont typeface="+mj-lt"/>
              <a:buAutoNum type="alphaUcPeriod"/>
            </a:pPr>
            <a:r>
              <a:rPr lang="en-CA" sz="1900" dirty="0">
                <a:effectLst/>
              </a:rPr>
              <a:t>Worldwide prevalence of 1-4%</a:t>
            </a:r>
            <a:endParaRPr lang="en-US" sz="1900" dirty="0"/>
          </a:p>
          <a:p>
            <a:pPr marL="971550" lvl="1" indent="-514350">
              <a:buSzPct val="114999"/>
              <a:buFont typeface="+mj-lt"/>
              <a:buAutoNum type="alphaUcPeriod"/>
            </a:pPr>
            <a:r>
              <a:rPr lang="en-US" sz="1900" dirty="0">
                <a:ea typeface="Calibri" panose="020F0502020204030204" pitchFamily="34" charset="0"/>
              </a:rPr>
              <a:t>HRQOL similar to asthma, DM, COPD</a:t>
            </a:r>
            <a:endParaRPr lang="en-CA" sz="1900" dirty="0">
              <a:ea typeface="Calibri" panose="020F0502020204030204" pitchFamily="34" charset="0"/>
            </a:endParaRPr>
          </a:p>
          <a:p>
            <a:pPr marL="342900" lvl="0" indent="-342900">
              <a:lnSpc>
                <a:spcPct val="115000"/>
              </a:lnSpc>
              <a:buFont typeface="+mj-lt"/>
              <a:buAutoNum type="arabicPeriod"/>
            </a:pPr>
            <a:r>
              <a:rPr lang="en-CA" sz="1900" b="1" dirty="0">
                <a:ea typeface="Calibri" panose="020F0502020204030204" pitchFamily="34" charset="0"/>
              </a:rPr>
              <a:t>Diagnosis of </a:t>
            </a:r>
            <a:r>
              <a:rPr lang="en-CA" sz="1900" b="1" dirty="0" err="1">
                <a:ea typeface="Calibri" panose="020F0502020204030204" pitchFamily="34" charset="0"/>
              </a:rPr>
              <a:t>CRSwNP</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dirty="0">
                <a:ea typeface="Calibri" panose="020F0502020204030204" pitchFamily="34" charset="0"/>
              </a:rPr>
              <a:t>Anosmia is more prominent and obstruction less so</a:t>
            </a:r>
          </a:p>
          <a:p>
            <a:pPr marL="800100" lvl="1" indent="-342900">
              <a:lnSpc>
                <a:spcPct val="115000"/>
              </a:lnSpc>
              <a:buFont typeface="+mj-lt"/>
              <a:buAutoNum type="alphaUcPeriod"/>
            </a:pPr>
            <a:r>
              <a:rPr lang="en-CA" sz="1900" u="none" strike="noStrike" dirty="0">
                <a:effectLst/>
                <a:ea typeface="Calibri" panose="020F0502020204030204" pitchFamily="34" charset="0"/>
              </a:rPr>
              <a:t>Other symptoms include pain, pressure, secretion, post ND</a:t>
            </a:r>
          </a:p>
          <a:p>
            <a:pPr marL="800100" lvl="1" indent="-342900">
              <a:lnSpc>
                <a:spcPct val="115000"/>
              </a:lnSpc>
              <a:buFont typeface="+mj-lt"/>
              <a:buAutoNum type="alphaUcPeriod"/>
            </a:pPr>
            <a:r>
              <a:rPr lang="en-CA" sz="1900" u="none" strike="noStrike" dirty="0">
                <a:effectLst/>
                <a:ea typeface="Calibri" panose="020F0502020204030204" pitchFamily="34" charset="0"/>
              </a:rPr>
              <a:t>Chronic disease, &gt;12 weeks </a:t>
            </a:r>
          </a:p>
          <a:p>
            <a:pPr marL="342900" lvl="0" indent="-342900">
              <a:lnSpc>
                <a:spcPct val="115000"/>
              </a:lnSpc>
              <a:buFont typeface="+mj-lt"/>
              <a:buAutoNum type="arabicPeriod"/>
            </a:pPr>
            <a:r>
              <a:rPr lang="en-CA" sz="1900" b="1" u="none" strike="noStrike" dirty="0">
                <a:effectLst/>
                <a:ea typeface="Calibri" panose="020F0502020204030204" pitchFamily="34" charset="0"/>
              </a:rPr>
              <a:t>Treatment of </a:t>
            </a:r>
            <a:r>
              <a:rPr lang="en-CA" sz="1900" b="1" u="none" strike="noStrike" dirty="0" err="1">
                <a:effectLst/>
                <a:ea typeface="Calibri" panose="020F0502020204030204" pitchFamily="34" charset="0"/>
              </a:rPr>
              <a:t>CRSwNP</a:t>
            </a:r>
            <a:endParaRPr lang="en-CA" sz="1900" b="1" dirty="0"/>
          </a:p>
          <a:p>
            <a:pPr marL="800100" lvl="1" indent="-342900">
              <a:lnSpc>
                <a:spcPct val="115000"/>
              </a:lnSpc>
              <a:buFont typeface="+mj-lt"/>
              <a:buAutoNum type="alphaUcPeriod"/>
            </a:pPr>
            <a:r>
              <a:rPr lang="en-CA" sz="1900" dirty="0"/>
              <a:t>Appropriate medical therapy, then surgery, then biologics</a:t>
            </a:r>
          </a:p>
          <a:p>
            <a:pPr marL="800100" lvl="1" indent="-342900">
              <a:lnSpc>
                <a:spcPct val="115000"/>
              </a:lnSpc>
              <a:buFont typeface="+mj-lt"/>
              <a:buAutoNum type="alphaUcPeriod"/>
            </a:pPr>
            <a:r>
              <a:rPr lang="en-CA" sz="1900" dirty="0"/>
              <a:t>Appropriate medical therapy</a:t>
            </a:r>
          </a:p>
          <a:p>
            <a:pPr marL="1257300" lvl="2" indent="-342900">
              <a:lnSpc>
                <a:spcPct val="115000"/>
              </a:lnSpc>
              <a:buFont typeface="+mj-lt"/>
              <a:buAutoNum type="alphaUcPeriod"/>
            </a:pPr>
            <a:r>
              <a:rPr lang="en-CA" sz="1900" dirty="0"/>
              <a:t>Inhaled nasal corticosteroids/saline rinses</a:t>
            </a:r>
          </a:p>
          <a:p>
            <a:pPr marL="1257300" lvl="2" indent="-342900">
              <a:lnSpc>
                <a:spcPct val="115000"/>
              </a:lnSpc>
              <a:buFont typeface="+mj-lt"/>
              <a:buAutoNum type="alphaUcPeriod"/>
            </a:pPr>
            <a:r>
              <a:rPr lang="en-CA" sz="1900" dirty="0"/>
              <a:t>systemic steroids </a:t>
            </a:r>
          </a:p>
          <a:p>
            <a:pPr marL="800100" lvl="1" indent="-342900">
              <a:lnSpc>
                <a:spcPct val="115000"/>
              </a:lnSpc>
              <a:buFont typeface="+mj-lt"/>
              <a:buAutoNum type="alphaUcPeriod"/>
            </a:pPr>
            <a:r>
              <a:rPr lang="en-CA" sz="1900" dirty="0"/>
              <a:t>Budesonide, </a:t>
            </a:r>
            <a:r>
              <a:rPr lang="en-CA" sz="1900" dirty="0" err="1"/>
              <a:t>Rhinocort</a:t>
            </a:r>
            <a:r>
              <a:rPr lang="en-CA" sz="1900" dirty="0"/>
              <a:t>, </a:t>
            </a:r>
            <a:r>
              <a:rPr lang="en-CA" sz="1900" dirty="0" err="1"/>
              <a:t>Avamys</a:t>
            </a:r>
            <a:r>
              <a:rPr lang="en-CA" sz="1900" dirty="0"/>
              <a:t>, Nasonex</a:t>
            </a:r>
          </a:p>
          <a:p>
            <a:pPr marL="0" indent="0">
              <a:buNone/>
            </a:pPr>
            <a:endParaRPr lang="en-US" dirty="0"/>
          </a:p>
        </p:txBody>
      </p:sp>
    </p:spTree>
    <p:extLst>
      <p:ext uri="{BB962C8B-B14F-4D97-AF65-F5344CB8AC3E}">
        <p14:creationId xmlns:p14="http://schemas.microsoft.com/office/powerpoint/2010/main" val="4145074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Adult-Adolescent Patients</a:t>
            </a:r>
          </a:p>
        </p:txBody>
      </p:sp>
      <p:sp>
        <p:nvSpPr>
          <p:cNvPr id="10" name="Content Placeholder 9">
            <a:extLst>
              <a:ext uri="{FF2B5EF4-FFF2-40B4-BE49-F238E27FC236}">
                <a16:creationId xmlns:a16="http://schemas.microsoft.com/office/drawing/2014/main" id="{47551A9D-64FA-D5AD-CE42-F718686B3630}"/>
              </a:ext>
            </a:extLst>
          </p:cNvPr>
          <p:cNvSpPr>
            <a:spLocks noGrp="1"/>
          </p:cNvSpPr>
          <p:nvPr>
            <p:ph idx="1"/>
          </p:nvPr>
        </p:nvSpPr>
        <p:spPr>
          <a:xfrm>
            <a:off x="628650" y="1825625"/>
            <a:ext cx="7886700" cy="4774872"/>
          </a:xfrm>
        </p:spPr>
        <p:txBody>
          <a:bodyPr>
            <a:normAutofit fontScale="85000" lnSpcReduction="20000"/>
          </a:bodyPr>
          <a:lstStyle/>
          <a:p>
            <a:pPr marL="342900" indent="-342900">
              <a:lnSpc>
                <a:spcPct val="115000"/>
              </a:lnSpc>
              <a:buFont typeface="+mj-lt"/>
              <a:buAutoNum type="arabicPeriod"/>
            </a:pPr>
            <a:r>
              <a:rPr lang="en-CA" sz="1900" b="1" dirty="0">
                <a:ea typeface="Calibri" panose="020F0502020204030204" pitchFamily="34" charset="0"/>
              </a:rPr>
              <a:t> Disease Overview </a:t>
            </a:r>
          </a:p>
          <a:p>
            <a:pPr marL="971550" lvl="1" indent="-514350">
              <a:buSzPct val="114999"/>
              <a:buFont typeface="+mj-lt"/>
              <a:buAutoNum type="alphaUcPeriod"/>
            </a:pPr>
            <a:r>
              <a:rPr lang="en-CA" sz="1900" dirty="0">
                <a:effectLst/>
              </a:rPr>
              <a:t>A common disease </a:t>
            </a:r>
            <a:endParaRPr lang="en-US" sz="1900" dirty="0"/>
          </a:p>
          <a:p>
            <a:pPr marL="971550" lvl="1" indent="-514350">
              <a:buSzPct val="114999"/>
              <a:buFont typeface="+mj-lt"/>
              <a:buAutoNum type="alphaUcPeriod"/>
            </a:pPr>
            <a:r>
              <a:rPr lang="en-US" sz="1900" dirty="0">
                <a:ea typeface="Calibri" panose="020F0502020204030204" pitchFamily="34" charset="0"/>
              </a:rPr>
              <a:t>An impactful disease similar to diabetes, asthma and others </a:t>
            </a:r>
          </a:p>
          <a:p>
            <a:pPr marL="971550" lvl="1" indent="-514350">
              <a:buSzPct val="114999"/>
              <a:buFont typeface="+mj-lt"/>
              <a:buAutoNum type="alphaUcPeriod"/>
            </a:pPr>
            <a:r>
              <a:rPr lang="en-CA" sz="1900" dirty="0">
                <a:ea typeface="Calibri" panose="020F0502020204030204" pitchFamily="34" charset="0"/>
              </a:rPr>
              <a:t>Chronic disease that needs ongoing control</a:t>
            </a:r>
          </a:p>
          <a:p>
            <a:pPr marL="342900" lvl="0" indent="-342900">
              <a:lnSpc>
                <a:spcPct val="115000"/>
              </a:lnSpc>
              <a:buFont typeface="+mj-lt"/>
              <a:buAutoNum type="arabicPeriod"/>
            </a:pPr>
            <a:r>
              <a:rPr lang="en-CA" sz="1900" b="1" dirty="0">
                <a:ea typeface="Calibri" panose="020F0502020204030204" pitchFamily="34" charset="0"/>
              </a:rPr>
              <a:t>Diagnosis of </a:t>
            </a:r>
            <a:r>
              <a:rPr lang="en-CA" sz="1900" b="1" dirty="0" err="1">
                <a:ea typeface="Calibri" panose="020F0502020204030204" pitchFamily="34" charset="0"/>
              </a:rPr>
              <a:t>CRSwNP</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dirty="0">
                <a:ea typeface="Calibri" panose="020F0502020204030204" pitchFamily="34" charset="0"/>
              </a:rPr>
              <a:t>Symptoms include: loss of smell, obstruction/congestion, </a:t>
            </a:r>
            <a:r>
              <a:rPr lang="en-CA" sz="1900" u="none" strike="noStrike" dirty="0">
                <a:effectLst/>
                <a:ea typeface="Calibri" panose="020F0502020204030204" pitchFamily="34" charset="0"/>
              </a:rPr>
              <a:t>pain, pressure, secretion, post nasal drip</a:t>
            </a:r>
          </a:p>
          <a:p>
            <a:pPr marL="800100" lvl="1" indent="-342900">
              <a:lnSpc>
                <a:spcPct val="115000"/>
              </a:lnSpc>
              <a:buFont typeface="+mj-lt"/>
              <a:buAutoNum type="alphaUcPeriod"/>
            </a:pPr>
            <a:r>
              <a:rPr lang="en-CA" sz="1900" u="none" strike="noStrike" dirty="0">
                <a:effectLst/>
                <a:ea typeface="Calibri" panose="020F0502020204030204" pitchFamily="34" charset="0"/>
              </a:rPr>
              <a:t>Tends to group with diseases like asthma, atopic dermatitis and others</a:t>
            </a:r>
          </a:p>
          <a:p>
            <a:pPr marL="342900" lvl="0" indent="-342900">
              <a:lnSpc>
                <a:spcPct val="115000"/>
              </a:lnSpc>
              <a:buFont typeface="+mj-lt"/>
              <a:buAutoNum type="arabicPeriod"/>
            </a:pPr>
            <a:r>
              <a:rPr lang="en-CA" sz="1900" b="1" u="none" strike="noStrike" dirty="0">
                <a:effectLst/>
                <a:ea typeface="Calibri" panose="020F0502020204030204" pitchFamily="34" charset="0"/>
              </a:rPr>
              <a:t>Treatment of </a:t>
            </a:r>
            <a:r>
              <a:rPr lang="en-CA" sz="1900" b="1" u="none" strike="noStrike" dirty="0" err="1">
                <a:effectLst/>
                <a:ea typeface="Calibri" panose="020F0502020204030204" pitchFamily="34" charset="0"/>
              </a:rPr>
              <a:t>CRSwNP</a:t>
            </a:r>
            <a:endParaRPr lang="en-CA" sz="1900" b="1" dirty="0"/>
          </a:p>
          <a:p>
            <a:pPr marL="800100" lvl="1" indent="-342900">
              <a:lnSpc>
                <a:spcPct val="115000"/>
              </a:lnSpc>
              <a:buFont typeface="+mj-lt"/>
              <a:buAutoNum type="alphaUcPeriod"/>
            </a:pPr>
            <a:r>
              <a:rPr lang="en-CA" sz="1900" dirty="0"/>
              <a:t>Appropriate medical therapy, then surgery, then biologics</a:t>
            </a:r>
          </a:p>
          <a:p>
            <a:pPr marL="800100" lvl="1" indent="-342900">
              <a:lnSpc>
                <a:spcPct val="115000"/>
              </a:lnSpc>
              <a:buFont typeface="+mj-lt"/>
              <a:buAutoNum type="alphaUcPeriod"/>
            </a:pPr>
            <a:r>
              <a:rPr lang="en-CA" sz="1900" dirty="0"/>
              <a:t>Appropriate medical therapy</a:t>
            </a:r>
          </a:p>
          <a:p>
            <a:pPr marL="1257300" lvl="2" indent="-342900">
              <a:lnSpc>
                <a:spcPct val="115000"/>
              </a:lnSpc>
              <a:buFont typeface="+mj-lt"/>
              <a:buAutoNum type="alphaUcPeriod"/>
            </a:pPr>
            <a:r>
              <a:rPr lang="en-CA" sz="1900" dirty="0"/>
              <a:t>Inhaled nasal corticosteroids/saline rinses</a:t>
            </a:r>
          </a:p>
          <a:p>
            <a:pPr marL="1257300" lvl="2" indent="-342900">
              <a:lnSpc>
                <a:spcPct val="115000"/>
              </a:lnSpc>
              <a:buFont typeface="+mj-lt"/>
              <a:buAutoNum type="alphaUcPeriod"/>
            </a:pPr>
            <a:r>
              <a:rPr lang="en-CA" sz="1900" dirty="0"/>
              <a:t>systemic steroids </a:t>
            </a:r>
          </a:p>
          <a:p>
            <a:pPr marL="800100" lvl="1" indent="-342900">
              <a:lnSpc>
                <a:spcPct val="115000"/>
              </a:lnSpc>
              <a:buFont typeface="+mj-lt"/>
              <a:buAutoNum type="alphaUcPeriod"/>
            </a:pPr>
            <a:r>
              <a:rPr lang="en-CA" sz="1900" dirty="0"/>
              <a:t>Surgery with an ENT specialist</a:t>
            </a:r>
          </a:p>
          <a:p>
            <a:pPr marL="800100" lvl="1" indent="-342900">
              <a:lnSpc>
                <a:spcPct val="115000"/>
              </a:lnSpc>
              <a:buFont typeface="+mj-lt"/>
              <a:buAutoNum type="alphaUcPeriod"/>
            </a:pPr>
            <a:r>
              <a:rPr lang="en-CA" sz="1900" dirty="0"/>
              <a:t>If persistent disease post surgery would need a biologic</a:t>
            </a:r>
          </a:p>
          <a:p>
            <a:endParaRPr lang="en-US" dirty="0"/>
          </a:p>
        </p:txBody>
      </p:sp>
      <p:sp>
        <p:nvSpPr>
          <p:cNvPr id="11" name="Content Placeholder 2">
            <a:extLst>
              <a:ext uri="{FF2B5EF4-FFF2-40B4-BE49-F238E27FC236}">
                <a16:creationId xmlns:a16="http://schemas.microsoft.com/office/drawing/2014/main" id="{37B96B75-1B67-541F-ACD8-4252650DF74D}"/>
              </a:ext>
            </a:extLst>
          </p:cNvPr>
          <p:cNvSpPr txBox="1">
            <a:spLocks/>
          </p:cNvSpPr>
          <p:nvPr/>
        </p:nvSpPr>
        <p:spPr>
          <a:xfrm>
            <a:off x="628650" y="1825625"/>
            <a:ext cx="8241631" cy="4944545"/>
          </a:xfrm>
          <a:prstGeom prst="rect">
            <a:avLst/>
          </a:prstGeom>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ED1A2F"/>
              </a:buClr>
              <a:buSzPct val="114999"/>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02126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rPr>
              <a:t>What </a:t>
            </a:r>
            <a:r>
              <a:rPr lang="en-US">
                <a:solidFill>
                  <a:schemeClr val="tx1">
                    <a:lumMod val="95000"/>
                    <a:lumOff val="5000"/>
                  </a:schemeClr>
                </a:solidFill>
              </a:rPr>
              <a:t>added</a:t>
            </a:r>
            <a:r>
              <a:rPr lang="en-US" dirty="0">
                <a:solidFill>
                  <a:schemeClr val="tx1">
                    <a:lumMod val="95000"/>
                    <a:lumOff val="5000"/>
                  </a:schemeClr>
                </a:solidFill>
              </a:rPr>
              <a:t> information </a:t>
            </a:r>
            <a:r>
              <a:rPr lang="en-US">
                <a:solidFill>
                  <a:schemeClr val="tx1">
                    <a:lumMod val="95000"/>
                    <a:lumOff val="5000"/>
                  </a:schemeClr>
                </a:solidFill>
              </a:rPr>
              <a:t>is needed for…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621472"/>
            <a:ext cx="7886700" cy="3615056"/>
          </a:xfrm>
        </p:spPr>
        <p:txBody>
          <a:bodyPr>
            <a:noAutofit/>
          </a:bodyPr>
          <a:lstStyle/>
          <a:p>
            <a:pPr marL="514350" indent="-514350">
              <a:buFont typeface="+mj-lt"/>
              <a:buAutoNum type="arabicPeriod"/>
            </a:pPr>
            <a:r>
              <a:rPr lang="en-US" sz="1800" b="1" dirty="0"/>
              <a:t>Dermatology Trainees (e.g. for a fellowship curriculum)</a:t>
            </a:r>
          </a:p>
          <a:p>
            <a:pPr marL="971550" lvl="1" indent="-514350">
              <a:buFont typeface="+mj-lt"/>
              <a:buAutoNum type="alphaUcPeriod"/>
            </a:pPr>
            <a:r>
              <a:rPr lang="en-US" b="1" dirty="0"/>
              <a:t>Personal stories from patients about disease impact on daily life</a:t>
            </a:r>
          </a:p>
          <a:p>
            <a:pPr marL="514350" indent="-514350">
              <a:buFont typeface="+mj-lt"/>
              <a:buAutoNum type="arabicPeriod"/>
            </a:pPr>
            <a:r>
              <a:rPr lang="en-US" sz="1800" b="1" dirty="0"/>
              <a:t>General practitioners (e.g. For an accredited course)</a:t>
            </a:r>
          </a:p>
          <a:p>
            <a:pPr marL="971550" lvl="1" indent="-514350">
              <a:buFont typeface="+mj-lt"/>
              <a:buAutoNum type="alphaUcPeriod"/>
            </a:pPr>
            <a:r>
              <a:rPr lang="en-US" b="1" dirty="0"/>
              <a:t>Personal stories from patient about disease impact on daily life</a:t>
            </a:r>
          </a:p>
          <a:p>
            <a:pPr marL="971550" lvl="1" indent="-514350">
              <a:buFont typeface="+mj-lt"/>
              <a:buAutoNum type="alphaUcPeriod"/>
            </a:pPr>
            <a:r>
              <a:rPr lang="en-US" b="1" dirty="0"/>
              <a:t>Specific dosing instructions for inhaled corticosteroids and saline rinses, practical advice - i.e. what to write on the </a:t>
            </a:r>
            <a:r>
              <a:rPr lang="en-US" b="1" dirty="0" err="1"/>
              <a:t>rx</a:t>
            </a:r>
            <a:endParaRPr lang="en-US" b="1" dirty="0"/>
          </a:p>
          <a:p>
            <a:pPr marL="971550" lvl="1" indent="-514350">
              <a:buFont typeface="+mj-lt"/>
              <a:buAutoNum type="alphaUcPeriod"/>
            </a:pPr>
            <a:r>
              <a:rPr lang="en-US" b="1" dirty="0"/>
              <a:t>Any red flags for conditions that may mimic </a:t>
            </a:r>
            <a:r>
              <a:rPr lang="en-US" b="1" dirty="0" err="1"/>
              <a:t>CRSwNP</a:t>
            </a:r>
            <a:endParaRPr lang="en-US" b="1" dirty="0"/>
          </a:p>
          <a:p>
            <a:pPr marL="971550" lvl="1" indent="-514350">
              <a:buFont typeface="+mj-lt"/>
              <a:buAutoNum type="alphaUcPeriod"/>
            </a:pPr>
            <a:r>
              <a:rPr lang="en-US" b="1" dirty="0"/>
              <a:t>Time limits on use of nasal corticosteroids</a:t>
            </a:r>
          </a:p>
          <a:p>
            <a:pPr marL="514350" indent="-514350">
              <a:buFont typeface="+mj-lt"/>
              <a:buAutoNum type="arabicPeriod"/>
            </a:pPr>
            <a:r>
              <a:rPr lang="en-US" sz="1800" b="1" dirty="0"/>
              <a:t>Adult-adolescent patients (e.g. for an Eczema school)</a:t>
            </a:r>
          </a:p>
          <a:p>
            <a:pPr marL="971550" lvl="1" indent="-514350">
              <a:buFont typeface="+mj-lt"/>
              <a:buAutoNum type="alphaUcPeriod"/>
            </a:pPr>
            <a:r>
              <a:rPr lang="en-US" b="1" dirty="0"/>
              <a:t>Safety profile for different biologics</a:t>
            </a:r>
          </a:p>
          <a:p>
            <a:pPr marL="971550" lvl="1" indent="-514350">
              <a:buFont typeface="+mj-lt"/>
              <a:buAutoNum type="alphaUcPeriod"/>
            </a:pPr>
            <a:r>
              <a:rPr lang="en-US" b="1" dirty="0"/>
              <a:t>Some of the risks associated with surgery</a:t>
            </a:r>
          </a:p>
          <a:p>
            <a:pPr marL="971550" lvl="1" indent="-514350">
              <a:buFont typeface="+mj-lt"/>
              <a:buAutoNum type="arabicPeriod"/>
            </a:pPr>
            <a:endParaRPr lang="en-US" sz="1800" b="1" dirty="0"/>
          </a:p>
          <a:p>
            <a:pPr marL="0" indent="0">
              <a:buNone/>
            </a:pPr>
            <a:endParaRPr lang="en-US" sz="1800" b="1" dirty="0"/>
          </a:p>
        </p:txBody>
      </p:sp>
    </p:spTree>
    <p:extLst>
      <p:ext uri="{BB962C8B-B14F-4D97-AF65-F5344CB8AC3E}">
        <p14:creationId xmlns:p14="http://schemas.microsoft.com/office/powerpoint/2010/main" val="322387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a:solidFill>
                  <a:schemeClr val="tx1">
                    <a:lumMod val="95000"/>
                    <a:lumOff val="5000"/>
                  </a:schemeClr>
                </a:solidFill>
              </a:rPr>
              <a:t>Three points most relevant to my practice?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p:txBody>
          <a:bodyPr/>
          <a:lstStyle/>
          <a:p>
            <a:pPr marL="514350" indent="-514350">
              <a:buFont typeface="+mj-lt"/>
              <a:buAutoNum type="arabicPeriod"/>
            </a:pPr>
            <a:r>
              <a:rPr lang="en-US" dirty="0"/>
              <a:t>Biologics are for patients that have recurred postoperatively. </a:t>
            </a:r>
          </a:p>
          <a:p>
            <a:pPr marL="514350" indent="-514350">
              <a:buFont typeface="+mj-lt"/>
              <a:buAutoNum type="arabicPeriod"/>
            </a:pPr>
            <a:r>
              <a:rPr lang="en-US" dirty="0"/>
              <a:t>A very common disease !</a:t>
            </a:r>
          </a:p>
          <a:p>
            <a:pPr marL="514350" indent="-514350">
              <a:buFont typeface="+mj-lt"/>
              <a:buAutoNum type="arabicPeriod"/>
            </a:pPr>
            <a:r>
              <a:rPr lang="en-US" dirty="0"/>
              <a:t>Different symptoms and immunophenotypes for subsets of CRS</a:t>
            </a:r>
          </a:p>
        </p:txBody>
      </p:sp>
      <p:sp>
        <p:nvSpPr>
          <p:cNvPr id="4" name="Title 1">
            <a:extLst>
              <a:ext uri="{FF2B5EF4-FFF2-40B4-BE49-F238E27FC236}">
                <a16:creationId xmlns:a16="http://schemas.microsoft.com/office/drawing/2014/main" id="{2A96C04A-0839-6466-9C20-EA13DBE14BB7}"/>
              </a:ext>
            </a:extLst>
          </p:cNvPr>
          <p:cNvSpPr txBox="1">
            <a:spLocks/>
          </p:cNvSpPr>
          <p:nvPr/>
        </p:nvSpPr>
        <p:spPr>
          <a:xfrm>
            <a:off x="628650" y="4122928"/>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lumMod val="95000"/>
                    <a:lumOff val="5000"/>
                  </a:prstClr>
                </a:solidFill>
                <a:effectLst/>
                <a:uLnTx/>
                <a:uFillTx/>
                <a:latin typeface="Arial Black" panose="020B0604020202020204" pitchFamily="34" charset="0"/>
                <a:ea typeface="+mj-ea"/>
              </a:rPr>
              <a:t>Points relevant to my practice not found and/or irrelevant info?   </a:t>
            </a:r>
          </a:p>
        </p:txBody>
      </p:sp>
      <p:sp>
        <p:nvSpPr>
          <p:cNvPr id="5" name="Content Placeholder 2">
            <a:extLst>
              <a:ext uri="{FF2B5EF4-FFF2-40B4-BE49-F238E27FC236}">
                <a16:creationId xmlns:a16="http://schemas.microsoft.com/office/drawing/2014/main" id="{7910B199-6EEE-4789-FA54-8DF8461472D6}"/>
              </a:ext>
            </a:extLst>
          </p:cNvPr>
          <p:cNvSpPr txBox="1">
            <a:spLocks/>
          </p:cNvSpPr>
          <p:nvPr/>
        </p:nvSpPr>
        <p:spPr>
          <a:xfrm>
            <a:off x="628650" y="5050472"/>
            <a:ext cx="7886700" cy="3615056"/>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Patient stories about how symptoms affect them would be helpful</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slide showing all the subtypes of primary CRS seemed to be a bit much for non ENT docs </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Dosing frequency and limitation on use of inhaled corticosteroids, if any</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614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DE84C-0F00-1540-FC50-597661BB03E2}"/>
              </a:ext>
            </a:extLst>
          </p:cNvPr>
          <p:cNvSpPr txBox="1">
            <a:spLocks/>
          </p:cNvSpPr>
          <p:nvPr/>
        </p:nvSpPr>
        <p:spPr>
          <a:xfrm>
            <a:off x="1373443" y="1538020"/>
            <a:ext cx="6725093" cy="1659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algn="ctr"/>
            <a:r>
              <a:rPr lang="en-US" b="0" dirty="0">
                <a:solidFill>
                  <a:srgbClr val="000000"/>
                </a:solidFill>
                <a:latin typeface="Arial Black"/>
              </a:rPr>
              <a:t>A-Topics: Topic 1 </a:t>
            </a:r>
          </a:p>
          <a:p>
            <a:pPr algn="ctr"/>
            <a:r>
              <a:rPr lang="en-US" b="0" dirty="0">
                <a:solidFill>
                  <a:srgbClr val="000000"/>
                </a:solidFill>
                <a:latin typeface="Arial Black"/>
              </a:rPr>
              <a:t>Atopic dermatitis: a disease of childhood?</a:t>
            </a:r>
            <a:endParaRPr lang="en-US" dirty="0">
              <a:solidFill>
                <a:schemeClr val="tx1">
                  <a:lumMod val="95000"/>
                  <a:lumOff val="5000"/>
                </a:schemeClr>
              </a:solidFill>
            </a:endParaRPr>
          </a:p>
        </p:txBody>
      </p:sp>
      <p:sp>
        <p:nvSpPr>
          <p:cNvPr id="9" name="Subtitle 2">
            <a:extLst>
              <a:ext uri="{FF2B5EF4-FFF2-40B4-BE49-F238E27FC236}">
                <a16:creationId xmlns:a16="http://schemas.microsoft.com/office/drawing/2014/main" id="{54167FD6-C8DB-E8A5-2CEB-51778A262EE2}"/>
              </a:ext>
            </a:extLst>
          </p:cNvPr>
          <p:cNvSpPr txBox="1">
            <a:spLocks/>
          </p:cNvSpPr>
          <p:nvPr/>
        </p:nvSpPr>
        <p:spPr>
          <a:xfrm>
            <a:off x="1143000" y="3035823"/>
            <a:ext cx="6858000" cy="1476910"/>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0"/>
              </a:spcBef>
              <a:buClr>
                <a:srgbClr val="ED1A2F"/>
              </a:buClr>
              <a:buSzPct val="115000"/>
              <a:buFont typeface="Arial" panose="020B0604020202020204" pitchFamily="34" charset="0"/>
              <a:buNone/>
              <a:defRPr sz="16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Scientific Panel Lecturer: Aaron Drucker</a:t>
            </a:r>
          </a:p>
          <a:p>
            <a:pPr algn="ctr"/>
            <a:r>
              <a:rPr lang="en-US" dirty="0"/>
              <a:t>Community Panelist: Yuka Asai, MD, MSc, PhD, FRCPC, DABD</a:t>
            </a:r>
          </a:p>
          <a:p>
            <a:pPr algn="ctr"/>
            <a:r>
              <a:rPr lang="en-US" dirty="0"/>
              <a:t>Affiliations: Queen’s University</a:t>
            </a:r>
            <a:endParaRPr lang="en-US" b="1" dirty="0"/>
          </a:p>
        </p:txBody>
      </p:sp>
      <p:pic>
        <p:nvPicPr>
          <p:cNvPr id="13" name="Picture 12" descr="Logo&#10;&#10;Description automatically generated">
            <a:extLst>
              <a:ext uri="{FF2B5EF4-FFF2-40B4-BE49-F238E27FC236}">
                <a16:creationId xmlns:a16="http://schemas.microsoft.com/office/drawing/2014/main" id="{327A6912-AA71-1C5C-578E-AE74006539FA}"/>
              </a:ext>
            </a:extLst>
          </p:cNvPr>
          <p:cNvPicPr>
            <a:picLocks noChangeAspect="1"/>
          </p:cNvPicPr>
          <p:nvPr/>
        </p:nvPicPr>
        <p:blipFill>
          <a:blip r:embed="rId3"/>
          <a:stretch>
            <a:fillRect/>
          </a:stretch>
        </p:blipFill>
        <p:spPr>
          <a:xfrm>
            <a:off x="7565480" y="5377814"/>
            <a:ext cx="1570232" cy="1443600"/>
          </a:xfrm>
          <a:prstGeom prst="rect">
            <a:avLst/>
          </a:prstGeom>
        </p:spPr>
      </p:pic>
    </p:spTree>
    <p:extLst>
      <p:ext uri="{BB962C8B-B14F-4D97-AF65-F5344CB8AC3E}">
        <p14:creationId xmlns:p14="http://schemas.microsoft.com/office/powerpoint/2010/main" val="2574246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81D7-3177-A93D-E726-20FDB0669E91}"/>
              </a:ext>
            </a:extLst>
          </p:cNvPr>
          <p:cNvSpPr>
            <a:spLocks noGrp="1"/>
          </p:cNvSpPr>
          <p:nvPr>
            <p:ph type="title"/>
          </p:nvPr>
        </p:nvSpPr>
        <p:spPr>
          <a:xfrm>
            <a:off x="616458" y="629920"/>
            <a:ext cx="7886700" cy="886441"/>
          </a:xfrm>
        </p:spPr>
        <p:txBody>
          <a:bodyPr>
            <a:normAutofit fontScale="90000"/>
          </a:bodyPr>
          <a:lstStyle/>
          <a:p>
            <a:r>
              <a:rPr lang="en-US" dirty="0"/>
              <a:t>Post-video questions for dermatology trainees  </a:t>
            </a:r>
            <a:br>
              <a:rPr lang="en-US" dirty="0"/>
            </a:br>
            <a:br>
              <a:rPr lang="en-US" sz="1300" b="0" dirty="0"/>
            </a:br>
            <a:r>
              <a:rPr lang="en-US" sz="1600" b="0" dirty="0"/>
              <a:t>(</a:t>
            </a:r>
            <a:endParaRPr lang="en-US" sz="1600" dirty="0"/>
          </a:p>
        </p:txBody>
      </p:sp>
      <p:sp>
        <p:nvSpPr>
          <p:cNvPr id="3" name="Content Placeholder 2">
            <a:extLst>
              <a:ext uri="{FF2B5EF4-FFF2-40B4-BE49-F238E27FC236}">
                <a16:creationId xmlns:a16="http://schemas.microsoft.com/office/drawing/2014/main" id="{8DD7AD20-48B3-389F-C022-B838310B3EF5}"/>
              </a:ext>
            </a:extLst>
          </p:cNvPr>
          <p:cNvSpPr>
            <a:spLocks noGrp="1"/>
          </p:cNvSpPr>
          <p:nvPr>
            <p:ph idx="1"/>
          </p:nvPr>
        </p:nvSpPr>
        <p:spPr>
          <a:xfrm>
            <a:off x="628650" y="1723696"/>
            <a:ext cx="7886700" cy="4666593"/>
          </a:xfrm>
        </p:spPr>
        <p:txBody>
          <a:bodyPr>
            <a:normAutofit lnSpcReduction="10000"/>
          </a:bodyPr>
          <a:lstStyle/>
          <a:p>
            <a:pPr marL="0" indent="0">
              <a:buNone/>
            </a:pPr>
            <a:r>
              <a:rPr lang="en-US" b="1" dirty="0"/>
              <a:t>Question 1: Which of the following are not symptoms of chronic rhinosinusitis with nasal polyposis (</a:t>
            </a:r>
            <a:r>
              <a:rPr lang="en-US" b="1" dirty="0" err="1"/>
              <a:t>CRSwNP</a:t>
            </a:r>
            <a:r>
              <a:rPr lang="en-US" b="1" dirty="0"/>
              <a:t>) </a:t>
            </a:r>
          </a:p>
          <a:p>
            <a:r>
              <a:rPr lang="en-US" b="1" dirty="0"/>
              <a:t>A) anosmia</a:t>
            </a:r>
          </a:p>
          <a:p>
            <a:r>
              <a:rPr lang="en-US" b="1" dirty="0"/>
              <a:t>B) facial pain</a:t>
            </a:r>
          </a:p>
          <a:p>
            <a:r>
              <a:rPr lang="en-US" b="1" dirty="0"/>
              <a:t>C) posterior nasal drip </a:t>
            </a:r>
          </a:p>
          <a:p>
            <a:r>
              <a:rPr lang="en-US" b="1" dirty="0"/>
              <a:t>D) anterior nasal drip</a:t>
            </a:r>
          </a:p>
          <a:p>
            <a:r>
              <a:rPr lang="en-US" b="1" dirty="0">
                <a:highlight>
                  <a:srgbClr val="FF0000"/>
                </a:highlight>
              </a:rPr>
              <a:t>E) recurrent epistaxis </a:t>
            </a:r>
          </a:p>
          <a:p>
            <a:pPr marL="0" indent="0">
              <a:buNone/>
            </a:pPr>
            <a:r>
              <a:rPr lang="en-US" b="1" dirty="0"/>
              <a:t>Question 2: TRUE or FALSE: Surgical debridement is only pursued once a patient has failed all medical therapy</a:t>
            </a:r>
          </a:p>
          <a:p>
            <a:pPr marL="0" indent="0">
              <a:buNone/>
            </a:pPr>
            <a:r>
              <a:rPr lang="en-US" b="1" dirty="0">
                <a:highlight>
                  <a:srgbClr val="ED1A2F"/>
                </a:highlight>
              </a:rPr>
              <a:t>FALSE – surgical debridement should be attempted after the failure of appropriate medical therapy but before starting a patient on a biologic.  Biologics are reserved for patients after post operative recurrence.</a:t>
            </a:r>
          </a:p>
        </p:txBody>
      </p:sp>
    </p:spTree>
    <p:extLst>
      <p:ext uri="{BB962C8B-B14F-4D97-AF65-F5344CB8AC3E}">
        <p14:creationId xmlns:p14="http://schemas.microsoft.com/office/powerpoint/2010/main" val="10212058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49" y="629920"/>
            <a:ext cx="8214409" cy="886441"/>
          </a:xfrm>
        </p:spPr>
        <p:txBody>
          <a:bodyPr>
            <a:noAutofit/>
          </a:bodyPr>
          <a:lstStyle/>
          <a:p>
            <a:r>
              <a:rPr lang="en-US" dirty="0">
                <a:solidFill>
                  <a:schemeClr val="tx1">
                    <a:lumMod val="95000"/>
                    <a:lumOff val="5000"/>
                  </a:schemeClr>
                </a:solidFill>
                <a:latin typeface="Arial Black"/>
              </a:rPr>
              <a:t>Key Takeaway: Vote via Annotation</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4"/>
            <a:ext cx="7886700" cy="4918075"/>
          </a:xfrm>
        </p:spPr>
        <p:txBody>
          <a:bodyPr vert="horz" lIns="91440" tIns="45720" rIns="91440" bIns="45720" rtlCol="0" anchor="t">
            <a:normAutofit fontScale="77500" lnSpcReduction="20000"/>
          </a:bodyPr>
          <a:lstStyle/>
          <a:p>
            <a:pPr marL="342900" indent="-342900">
              <a:lnSpc>
                <a:spcPct val="115000"/>
              </a:lnSpc>
              <a:buFont typeface="+mj-lt"/>
              <a:buAutoNum type="arabicPeriod"/>
            </a:pPr>
            <a:r>
              <a:rPr lang="en-CA" sz="2100" b="1" dirty="0">
                <a:ea typeface="Calibri" panose="020F0502020204030204" pitchFamily="34" charset="0"/>
              </a:rPr>
              <a:t> Disease Overview </a:t>
            </a:r>
          </a:p>
          <a:p>
            <a:pPr marL="971550" lvl="1" indent="-514350">
              <a:buSzPct val="114999"/>
              <a:buFont typeface="+mj-lt"/>
              <a:buAutoNum type="alphaUcPeriod"/>
            </a:pPr>
            <a:r>
              <a:rPr lang="en-CA" sz="2100" dirty="0" err="1"/>
              <a:t>CRSsNP</a:t>
            </a:r>
            <a:r>
              <a:rPr lang="en-CA" sz="2100" dirty="0"/>
              <a:t> vs </a:t>
            </a:r>
            <a:r>
              <a:rPr lang="en-CA" sz="2100" dirty="0" err="1"/>
              <a:t>CRSwNP</a:t>
            </a:r>
            <a:r>
              <a:rPr lang="en-CA" sz="2100" dirty="0"/>
              <a:t>, a type II comorbidity</a:t>
            </a:r>
            <a:endParaRPr lang="en-CA" sz="2100" dirty="0">
              <a:effectLst/>
            </a:endParaRPr>
          </a:p>
          <a:p>
            <a:pPr marL="971550" lvl="1" indent="-514350">
              <a:buSzPct val="114999"/>
              <a:buFont typeface="+mj-lt"/>
              <a:buAutoNum type="alphaUcPeriod"/>
            </a:pPr>
            <a:r>
              <a:rPr lang="en-CA" sz="2100" dirty="0">
                <a:effectLst/>
              </a:rPr>
              <a:t>Worldwide prevalence of 1-4%</a:t>
            </a:r>
            <a:endParaRPr lang="en-US" sz="2100" dirty="0"/>
          </a:p>
          <a:p>
            <a:pPr marL="971550" lvl="1" indent="-514350">
              <a:buSzPct val="114999"/>
              <a:buFont typeface="+mj-lt"/>
              <a:buAutoNum type="alphaUcPeriod"/>
            </a:pPr>
            <a:r>
              <a:rPr lang="en-US" sz="2100" dirty="0">
                <a:ea typeface="Calibri" panose="020F0502020204030204" pitchFamily="34" charset="0"/>
              </a:rPr>
              <a:t>HRQOL similar to asthma, DM, COPD</a:t>
            </a:r>
            <a:endParaRPr lang="en-CA" sz="2100" dirty="0">
              <a:ea typeface="Calibri" panose="020F0502020204030204" pitchFamily="34" charset="0"/>
            </a:endParaRPr>
          </a:p>
          <a:p>
            <a:pPr marL="342900" lvl="0" indent="-342900">
              <a:lnSpc>
                <a:spcPct val="115000"/>
              </a:lnSpc>
              <a:buFont typeface="+mj-lt"/>
              <a:buAutoNum type="arabicPeriod"/>
            </a:pPr>
            <a:r>
              <a:rPr lang="en-CA" sz="2100" b="1" dirty="0">
                <a:ea typeface="Calibri" panose="020F0502020204030204" pitchFamily="34" charset="0"/>
              </a:rPr>
              <a:t>Diagnosis of </a:t>
            </a:r>
            <a:r>
              <a:rPr lang="en-CA" sz="2100" b="1" dirty="0" err="1">
                <a:ea typeface="Calibri" panose="020F0502020204030204" pitchFamily="34" charset="0"/>
              </a:rPr>
              <a:t>CRSwNP</a:t>
            </a:r>
            <a:endParaRPr lang="en-CA" sz="2100" b="1" u="none" strike="noStrike" dirty="0">
              <a:effectLst/>
              <a:ea typeface="Calibri" panose="020F0502020204030204" pitchFamily="34" charset="0"/>
            </a:endParaRPr>
          </a:p>
          <a:p>
            <a:pPr marL="800100" lvl="1" indent="-342900">
              <a:lnSpc>
                <a:spcPct val="115000"/>
              </a:lnSpc>
              <a:buFont typeface="+mj-lt"/>
              <a:buAutoNum type="alphaUcPeriod"/>
            </a:pPr>
            <a:r>
              <a:rPr lang="en-CA" sz="2100" dirty="0">
                <a:ea typeface="Calibri" panose="020F0502020204030204" pitchFamily="34" charset="0"/>
              </a:rPr>
              <a:t>Anosmia is more prominent and obstruction less so</a:t>
            </a:r>
          </a:p>
          <a:p>
            <a:pPr marL="800100" lvl="1" indent="-342900">
              <a:lnSpc>
                <a:spcPct val="115000"/>
              </a:lnSpc>
              <a:buFont typeface="+mj-lt"/>
              <a:buAutoNum type="alphaUcPeriod"/>
            </a:pPr>
            <a:r>
              <a:rPr lang="en-CA" sz="2100" u="none" strike="noStrike" dirty="0">
                <a:effectLst/>
                <a:ea typeface="Calibri" panose="020F0502020204030204" pitchFamily="34" charset="0"/>
              </a:rPr>
              <a:t>Other symptoms include pain, pressure, secretion, post ND</a:t>
            </a:r>
          </a:p>
          <a:p>
            <a:pPr marL="800100" lvl="1" indent="-342900">
              <a:lnSpc>
                <a:spcPct val="115000"/>
              </a:lnSpc>
              <a:buFont typeface="+mj-lt"/>
              <a:buAutoNum type="alphaUcPeriod"/>
            </a:pPr>
            <a:r>
              <a:rPr lang="en-CA" sz="2100" u="none" strike="noStrike" dirty="0">
                <a:effectLst/>
                <a:ea typeface="Calibri" panose="020F0502020204030204" pitchFamily="34" charset="0"/>
              </a:rPr>
              <a:t>Chronic disease, &gt;12 weeks </a:t>
            </a:r>
          </a:p>
          <a:p>
            <a:pPr marL="342900" lvl="0" indent="-342900">
              <a:lnSpc>
                <a:spcPct val="115000"/>
              </a:lnSpc>
              <a:buFont typeface="+mj-lt"/>
              <a:buAutoNum type="arabicPeriod"/>
            </a:pPr>
            <a:r>
              <a:rPr lang="en-CA" sz="2100" b="1" u="none" strike="noStrike" dirty="0">
                <a:effectLst/>
                <a:ea typeface="Calibri" panose="020F0502020204030204" pitchFamily="34" charset="0"/>
              </a:rPr>
              <a:t>Treatment of </a:t>
            </a:r>
            <a:r>
              <a:rPr lang="en-CA" sz="2100" b="1" u="none" strike="noStrike" dirty="0" err="1">
                <a:effectLst/>
                <a:ea typeface="Calibri" panose="020F0502020204030204" pitchFamily="34" charset="0"/>
              </a:rPr>
              <a:t>CRSwNP</a:t>
            </a:r>
            <a:endParaRPr lang="en-CA" sz="2100" b="1" dirty="0"/>
          </a:p>
          <a:p>
            <a:pPr marL="800100" lvl="1" indent="-342900">
              <a:lnSpc>
                <a:spcPct val="115000"/>
              </a:lnSpc>
              <a:buFont typeface="+mj-lt"/>
              <a:buAutoNum type="alphaUcPeriod"/>
            </a:pPr>
            <a:r>
              <a:rPr lang="en-CA" sz="2100" dirty="0"/>
              <a:t>Appropriate medical therapy, then surgery, then biologics</a:t>
            </a:r>
          </a:p>
          <a:p>
            <a:pPr marL="800100" lvl="1" indent="-342900">
              <a:lnSpc>
                <a:spcPct val="115000"/>
              </a:lnSpc>
              <a:buFont typeface="+mj-lt"/>
              <a:buAutoNum type="alphaUcPeriod"/>
            </a:pPr>
            <a:r>
              <a:rPr lang="en-CA" sz="2100" dirty="0"/>
              <a:t>Appropriate medical therapy</a:t>
            </a:r>
          </a:p>
          <a:p>
            <a:pPr marL="1428750" lvl="2" indent="-514350">
              <a:lnSpc>
                <a:spcPct val="115000"/>
              </a:lnSpc>
              <a:buFont typeface="+mj-lt"/>
              <a:buAutoNum type="romanUcPeriod"/>
            </a:pPr>
            <a:r>
              <a:rPr lang="en-CA" sz="2100" dirty="0"/>
              <a:t>Inhaled nasal corticosteroids/saline rinses</a:t>
            </a:r>
          </a:p>
          <a:p>
            <a:pPr marL="1428750" lvl="2" indent="-514350">
              <a:lnSpc>
                <a:spcPct val="115000"/>
              </a:lnSpc>
              <a:buFont typeface="+mj-lt"/>
              <a:buAutoNum type="romanUcPeriod"/>
            </a:pPr>
            <a:r>
              <a:rPr lang="en-CA" sz="2100" dirty="0"/>
              <a:t>systemic steroids</a:t>
            </a:r>
          </a:p>
          <a:p>
            <a:pPr marL="800100" lvl="1" indent="-342900">
              <a:lnSpc>
                <a:spcPct val="115000"/>
              </a:lnSpc>
              <a:buFont typeface="+mj-lt"/>
              <a:buAutoNum type="alphaUcPeriod"/>
            </a:pPr>
            <a:r>
              <a:rPr lang="en-CA" sz="2100" dirty="0"/>
              <a:t>Approved biologics include dupilumab, mepolizumab and omalizumab</a:t>
            </a:r>
          </a:p>
          <a:p>
            <a:pPr marL="800100" lvl="1" indent="-342900">
              <a:lnSpc>
                <a:spcPct val="115000"/>
              </a:lnSpc>
              <a:buFont typeface="+mj-lt"/>
              <a:buAutoNum type="alphaU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16019226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DE84C-0F00-1540-FC50-597661BB03E2}"/>
              </a:ext>
            </a:extLst>
          </p:cNvPr>
          <p:cNvSpPr txBox="1">
            <a:spLocks/>
          </p:cNvSpPr>
          <p:nvPr/>
        </p:nvSpPr>
        <p:spPr>
          <a:xfrm>
            <a:off x="1373443" y="1538020"/>
            <a:ext cx="6725093" cy="16598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Black"/>
                <a:ea typeface="+mj-ea"/>
              </a:rPr>
              <a:t>A-Topics: </a:t>
            </a:r>
            <a:r>
              <a:rPr kumimoji="0" lang="en-CA" sz="3200" b="1" i="0" u="none" strike="noStrike" kern="1200" cap="none" spc="0" normalizeH="0" baseline="0" noProof="0" dirty="0">
                <a:ln>
                  <a:noFill/>
                </a:ln>
                <a:solidFill>
                  <a:srgbClr val="222222"/>
                </a:solidFill>
                <a:effectLst/>
                <a:uLnTx/>
                <a:uFillTx/>
                <a:latin typeface="Georgia" panose="02040502050405020303" pitchFamily="18" charset="0"/>
                <a:ea typeface="+mj-ea"/>
              </a:rPr>
              <a:t>Topic 7</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3200" b="1" i="0" u="none" strike="noStrike" kern="1200" cap="none" spc="0" normalizeH="0" baseline="0" noProof="0" dirty="0">
                <a:ln>
                  <a:noFill/>
                </a:ln>
                <a:solidFill>
                  <a:srgbClr val="222222"/>
                </a:solidFill>
                <a:effectLst/>
                <a:uLnTx/>
                <a:uFillTx/>
                <a:latin typeface="Georgia" panose="02040502050405020303" pitchFamily="18" charset="0"/>
                <a:ea typeface="+mj-ea"/>
              </a:rPr>
              <a:t>Knowledge Translation: Using Tools to Facilitate Communication with Patients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
        <p:nvSpPr>
          <p:cNvPr id="9" name="Subtitle 2">
            <a:extLst>
              <a:ext uri="{FF2B5EF4-FFF2-40B4-BE49-F238E27FC236}">
                <a16:creationId xmlns:a16="http://schemas.microsoft.com/office/drawing/2014/main" id="{54167FD6-C8DB-E8A5-2CEB-51778A262EE2}"/>
              </a:ext>
            </a:extLst>
          </p:cNvPr>
          <p:cNvSpPr txBox="1">
            <a:spLocks/>
          </p:cNvSpPr>
          <p:nvPr/>
        </p:nvSpPr>
        <p:spPr>
          <a:xfrm>
            <a:off x="1143000" y="3197918"/>
            <a:ext cx="6858000" cy="1476910"/>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0"/>
              </a:spcBef>
              <a:buClr>
                <a:srgbClr val="ED1A2F"/>
              </a:buClr>
              <a:buSzPct val="115000"/>
              <a:buFont typeface="Arial" panose="020B0604020202020204" pitchFamily="34" charset="0"/>
              <a:buNone/>
              <a:defRPr sz="16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
                <a:srgbClr val="ED1A2F"/>
              </a:buClr>
              <a:buSzPct val="115000"/>
              <a:buFont typeface="Arial" panose="020B0604020202020204" pitchFamily="34" charset="0"/>
              <a:buNone/>
              <a:tabLst/>
              <a:defRPr/>
            </a:pP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Scientific Panel Lecturer: Carolyn Jack</a:t>
            </a: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Community panelist : Marissa Joseph</a:t>
            </a:r>
            <a:b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Affiliations: UNIVERSITY OF TORONTO</a:t>
            </a:r>
            <a:endParaRPr kumimoji="0" lang="en-US" sz="1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327A6912-AA71-1C5C-578E-AE74006539FA}"/>
              </a:ext>
            </a:extLst>
          </p:cNvPr>
          <p:cNvPicPr>
            <a:picLocks noChangeAspect="1"/>
          </p:cNvPicPr>
          <p:nvPr/>
        </p:nvPicPr>
        <p:blipFill>
          <a:blip r:embed="rId3"/>
          <a:stretch>
            <a:fillRect/>
          </a:stretch>
        </p:blipFill>
        <p:spPr>
          <a:xfrm>
            <a:off x="7565480" y="5377814"/>
            <a:ext cx="1570232" cy="1443600"/>
          </a:xfrm>
          <a:prstGeom prst="rect">
            <a:avLst/>
          </a:prstGeom>
        </p:spPr>
      </p:pic>
    </p:spTree>
    <p:extLst>
      <p:ext uri="{BB962C8B-B14F-4D97-AF65-F5344CB8AC3E}">
        <p14:creationId xmlns:p14="http://schemas.microsoft.com/office/powerpoint/2010/main" val="602735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9B2E4C-D7BC-D249-9E2A-8FA8CA81B2DA}"/>
              </a:ext>
            </a:extLst>
          </p:cNvPr>
          <p:cNvSpPr>
            <a:spLocks noGrp="1"/>
          </p:cNvSpPr>
          <p:nvPr>
            <p:ph sz="half" idx="1"/>
          </p:nvPr>
        </p:nvSpPr>
        <p:spPr>
          <a:xfrm>
            <a:off x="312516" y="2333297"/>
            <a:ext cx="3780849" cy="3843666"/>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Faculty/Presenter: Marissa Joseph</a:t>
            </a:r>
          </a:p>
          <a:p>
            <a:pPr indent="-228600">
              <a:lnSpc>
                <a:spcPct val="90000"/>
              </a:lnSpc>
              <a:spcAft>
                <a:spcPts val="600"/>
              </a:spcAft>
              <a:buFont typeface="Arial" panose="020B0604020202020204" pitchFamily="34" charset="0"/>
              <a:buChar char="•"/>
            </a:pPr>
            <a:endParaRPr lang="en-US" sz="1700" b="1" dirty="0">
              <a:solidFill>
                <a:schemeClr val="tx1"/>
              </a:solidFill>
              <a:latin typeface="+mn-lt"/>
              <a:cs typeface="+mn-cs"/>
            </a:endParaRPr>
          </a:p>
          <a:p>
            <a:pPr indent="-228600">
              <a:lnSpc>
                <a:spcPct val="90000"/>
              </a:lnSpc>
              <a:spcAft>
                <a:spcPts val="600"/>
              </a:spcAft>
              <a:buFont typeface="Arial" panose="020B0604020202020204" pitchFamily="34" charset="0"/>
              <a:buChar char="•"/>
            </a:pPr>
            <a:r>
              <a:rPr lang="en-US" sz="1700" dirty="0">
                <a:solidFill>
                  <a:schemeClr val="tx1"/>
                </a:solidFill>
                <a:latin typeface="+mn-lt"/>
                <a:cs typeface="+mn-cs"/>
              </a:rPr>
              <a:t>Relationships with for-profit and/or non-profit organizations: </a:t>
            </a: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Grant/Research Support: N/A</a:t>
            </a:r>
          </a:p>
          <a:p>
            <a:pPr marL="285750" indent="-228600">
              <a:lnSpc>
                <a:spcPct val="90000"/>
              </a:lnSpc>
              <a:spcAft>
                <a:spcPts val="600"/>
              </a:spcAft>
              <a:buFont typeface="Arial" panose="020B0604020202020204" pitchFamily="34" charset="0"/>
              <a:buChar char="•"/>
            </a:pPr>
            <a:r>
              <a:rPr lang="en-US" sz="1700" b="1" dirty="0">
                <a:solidFill>
                  <a:schemeClr val="tx1"/>
                </a:solidFill>
                <a:latin typeface="+mn-lt"/>
                <a:cs typeface="+mn-cs"/>
              </a:rPr>
              <a:t>Speakers Bureau/Honoraria: </a:t>
            </a:r>
            <a:r>
              <a:rPr lang="en-CA" sz="1700" dirty="0">
                <a:latin typeface="+mn-lt"/>
              </a:rPr>
              <a:t>Loreal, Sanofi, Janssen, </a:t>
            </a:r>
            <a:r>
              <a:rPr lang="en-CA" sz="1700" dirty="0" err="1">
                <a:latin typeface="+mn-lt"/>
              </a:rPr>
              <a:t>Abbvie</a:t>
            </a:r>
            <a:r>
              <a:rPr lang="en-CA" sz="1700" dirty="0">
                <a:latin typeface="+mn-lt"/>
              </a:rPr>
              <a:t>, Pfizer, Johnson &amp; Johnson, Incyte, </a:t>
            </a:r>
            <a:r>
              <a:rPr lang="en-CA" sz="1700" dirty="0" err="1">
                <a:latin typeface="+mn-lt"/>
              </a:rPr>
              <a:t>Sunpharma</a:t>
            </a:r>
            <a:r>
              <a:rPr lang="en-CA" sz="1700" dirty="0">
                <a:latin typeface="+mn-lt"/>
              </a:rPr>
              <a:t>, Bausch Health, Amgen, Bristol Myers Squibb, Lilly</a:t>
            </a:r>
          </a:p>
          <a:p>
            <a:pPr marL="285750" indent="-228600">
              <a:lnSpc>
                <a:spcPct val="90000"/>
              </a:lnSpc>
              <a:spcAft>
                <a:spcPts val="600"/>
              </a:spcAft>
              <a:buFont typeface="Arial" panose="020B0604020202020204" pitchFamily="34" charset="0"/>
              <a:buChar char="•"/>
            </a:pPr>
            <a:r>
              <a:rPr lang="en-CA" sz="1700" dirty="0"/>
              <a:t> </a:t>
            </a:r>
            <a:r>
              <a:rPr lang="en-US" sz="1700" b="1" dirty="0">
                <a:solidFill>
                  <a:schemeClr val="tx1"/>
                </a:solidFill>
                <a:latin typeface="+mn-lt"/>
                <a:cs typeface="+mn-cs"/>
              </a:rPr>
              <a:t>Other: N/A</a:t>
            </a:r>
          </a:p>
        </p:txBody>
      </p:sp>
      <p:pic>
        <p:nvPicPr>
          <p:cNvPr id="4" name="Picture 4" descr="A picture containing dark, star, outdoor object, colorful&#10;&#10;Description automatically generated">
            <a:extLst>
              <a:ext uri="{FF2B5EF4-FFF2-40B4-BE49-F238E27FC236}">
                <a16:creationId xmlns:a16="http://schemas.microsoft.com/office/drawing/2014/main" id="{4FBDA2CF-1AC8-07A4-DA8E-692A5E175198}"/>
              </a:ext>
            </a:extLst>
          </p:cNvPr>
          <p:cNvPicPr>
            <a:picLocks noChangeAspect="1"/>
          </p:cNvPicPr>
          <p:nvPr/>
        </p:nvPicPr>
        <p:blipFill rotWithShape="1">
          <a:blip r:embed="rId2"/>
          <a:srcRect l="12243" r="34286" b="2"/>
          <a:stretch/>
        </p:blipFill>
        <p:spPr>
          <a:xfrm>
            <a:off x="4722015"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itle 1">
            <a:extLst>
              <a:ext uri="{FF2B5EF4-FFF2-40B4-BE49-F238E27FC236}">
                <a16:creationId xmlns:a16="http://schemas.microsoft.com/office/drawing/2014/main" id="{D75D1885-49B2-25A5-C6A2-0446CD9E7292}"/>
              </a:ext>
            </a:extLst>
          </p:cNvPr>
          <p:cNvSpPr txBox="1">
            <a:spLocks/>
          </p:cNvSpPr>
          <p:nvPr/>
        </p:nvSpPr>
        <p:spPr>
          <a:xfrm>
            <a:off x="628650" y="527411"/>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a:ea typeface="+mj-ea"/>
              </a:rPr>
              <a:t>Disclosures</a:t>
            </a:r>
            <a:endPar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20419062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Dermatology </a:t>
            </a:r>
            <a:r>
              <a:rPr lang="en-US" dirty="0">
                <a:solidFill>
                  <a:srgbClr val="000000"/>
                </a:solidFill>
                <a:latin typeface="Arial Black"/>
              </a:rPr>
              <a:t>Trainees</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231494" y="1825624"/>
            <a:ext cx="8283856" cy="5032376"/>
          </a:xfrm>
        </p:spPr>
        <p:txBody>
          <a:bodyPr vert="horz" lIns="91440" tIns="45720" rIns="91440" bIns="45720" rtlCol="0" anchor="t">
            <a:normAutofit fontScale="70000" lnSpcReduction="20000"/>
          </a:bodyPr>
          <a:lstStyle/>
          <a:p>
            <a:pPr marL="342900" indent="-342900">
              <a:lnSpc>
                <a:spcPct val="115000"/>
              </a:lnSpc>
              <a:buFont typeface="+mj-lt"/>
              <a:buAutoNum type="arabicPeriod"/>
            </a:pPr>
            <a:r>
              <a:rPr lang="en-CA" sz="1900" b="1" dirty="0">
                <a:ea typeface="Calibri" panose="020F0502020204030204" pitchFamily="34" charset="0"/>
              </a:rPr>
              <a:t>Quality of life (QOL) impact in patients who have atopic dermatitis (AD)</a:t>
            </a:r>
          </a:p>
          <a:p>
            <a:pPr marL="971550" lvl="1" indent="-514350">
              <a:buSzPct val="114999"/>
              <a:buFont typeface="+mj-lt"/>
              <a:buAutoNum type="alphaUcPeriod"/>
            </a:pPr>
            <a:r>
              <a:rPr lang="en-CA" sz="1900" b="0" i="1" dirty="0">
                <a:effectLst/>
              </a:rPr>
              <a:t>There is a significant </a:t>
            </a:r>
            <a:r>
              <a:rPr lang="en-CA" sz="1900" b="1" i="1" dirty="0">
                <a:effectLst/>
              </a:rPr>
              <a:t>negative</a:t>
            </a:r>
            <a:r>
              <a:rPr lang="en-CA" sz="1900" b="0" i="1" dirty="0">
                <a:effectLst/>
              </a:rPr>
              <a:t> impact on wellbeing in patients with AD stemming from the </a:t>
            </a:r>
            <a:r>
              <a:rPr lang="en-CA" sz="1900" b="1" i="1" dirty="0">
                <a:effectLst/>
              </a:rPr>
              <a:t>un</a:t>
            </a:r>
            <a:r>
              <a:rPr lang="en-CA" sz="1900" b="0" i="1" dirty="0">
                <a:effectLst/>
              </a:rPr>
              <a:t>stable, </a:t>
            </a:r>
            <a:r>
              <a:rPr lang="en-CA" sz="1900" b="1" i="1" dirty="0">
                <a:effectLst/>
              </a:rPr>
              <a:t>un</a:t>
            </a:r>
            <a:r>
              <a:rPr lang="en-CA" sz="1900" b="0" i="1" dirty="0">
                <a:effectLst/>
              </a:rPr>
              <a:t>predictable, and </a:t>
            </a:r>
            <a:r>
              <a:rPr lang="en-CA" sz="1900" b="1" i="1" dirty="0">
                <a:effectLst/>
              </a:rPr>
              <a:t>un</a:t>
            </a:r>
            <a:r>
              <a:rPr lang="en-CA" sz="1900" b="0" i="1" dirty="0">
                <a:effectLst/>
              </a:rPr>
              <a:t>bearable nature of the disease.</a:t>
            </a:r>
          </a:p>
          <a:p>
            <a:pPr marL="971550" lvl="1" indent="-514350">
              <a:buSzPct val="114999"/>
              <a:buFont typeface="+mj-lt"/>
              <a:buAutoNum type="alphaUcPeriod"/>
            </a:pPr>
            <a:r>
              <a:rPr lang="en-CA" sz="1900" b="0" i="1" dirty="0">
                <a:effectLst/>
              </a:rPr>
              <a:t>The </a:t>
            </a:r>
            <a:r>
              <a:rPr lang="en-CA" sz="1900" b="1" i="1" dirty="0">
                <a:effectLst/>
              </a:rPr>
              <a:t>pruritus</a:t>
            </a:r>
            <a:r>
              <a:rPr lang="en-CA" sz="1900" b="0" i="1" dirty="0">
                <a:effectLst/>
              </a:rPr>
              <a:t> and </a:t>
            </a:r>
            <a:r>
              <a:rPr lang="en-CA" sz="1900" b="1" i="1" dirty="0">
                <a:effectLst/>
              </a:rPr>
              <a:t>sleep disturbance </a:t>
            </a:r>
            <a:r>
              <a:rPr lang="en-CA" sz="1900" b="0" i="1" dirty="0">
                <a:effectLst/>
              </a:rPr>
              <a:t>are hallmark features AD which drive the mental health challenges experienced by these patients.</a:t>
            </a:r>
            <a:endParaRPr lang="en-US" sz="1900" i="1" dirty="0"/>
          </a:p>
          <a:p>
            <a:pPr marL="971550" lvl="1" indent="-514350">
              <a:buSzPct val="114999"/>
              <a:buFont typeface="+mj-lt"/>
              <a:buAutoNum type="alphaUcPeriod"/>
            </a:pPr>
            <a:r>
              <a:rPr lang="en-CA" sz="1900" i="1" dirty="0"/>
              <a:t>There is a significant </a:t>
            </a:r>
            <a:r>
              <a:rPr lang="en-CA" sz="1900" b="1" i="1" dirty="0"/>
              <a:t>financial cost</a:t>
            </a:r>
            <a:r>
              <a:rPr lang="en-CA" sz="1900" i="1" dirty="0"/>
              <a:t>, and </a:t>
            </a:r>
            <a:r>
              <a:rPr lang="en-CA" sz="1900" b="1" i="1" dirty="0"/>
              <a:t>stigmatization</a:t>
            </a:r>
            <a:r>
              <a:rPr lang="en-CA" sz="1900" i="1" dirty="0"/>
              <a:t> experienced by patients who have AD.</a:t>
            </a:r>
            <a:endParaRPr lang="en-CA" sz="1900" b="1" i="1" dirty="0">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Approach to addressing </a:t>
            </a:r>
            <a:r>
              <a:rPr lang="en-CA" sz="1900" b="1" dirty="0">
                <a:ea typeface="Calibri" panose="020F0502020204030204" pitchFamily="34" charset="0"/>
              </a:rPr>
              <a:t>mental health sequelae in patients with AD</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u="none" strike="noStrike" dirty="0">
                <a:effectLst/>
                <a:ea typeface="Calibri" panose="020F0502020204030204" pitchFamily="34" charset="0"/>
              </a:rPr>
              <a:t>    Addressing mental health is a part of </a:t>
            </a:r>
            <a:r>
              <a:rPr lang="en-CA" sz="1900" b="1" i="1" u="none" strike="noStrike" dirty="0">
                <a:effectLst/>
                <a:ea typeface="Calibri" panose="020F0502020204030204" pitchFamily="34" charset="0"/>
              </a:rPr>
              <a:t>eczema management</a:t>
            </a:r>
            <a:r>
              <a:rPr lang="en-CA" sz="1900" i="1" u="none" strike="noStrike" dirty="0">
                <a:effectLst/>
                <a:ea typeface="Calibri" panose="020F0502020204030204" pitchFamily="34" charset="0"/>
              </a:rPr>
              <a:t>.</a:t>
            </a:r>
            <a:endParaRPr lang="en-CA" sz="1900" u="none" strike="noStrike" dirty="0">
              <a:effectLst/>
              <a:ea typeface="Calibri" panose="020F0502020204030204" pitchFamily="34" charset="0"/>
            </a:endParaRPr>
          </a:p>
          <a:p>
            <a:pPr marL="971550" lvl="1" indent="-514350">
              <a:buSzPct val="114999"/>
              <a:buFont typeface="+mj-lt"/>
              <a:buAutoNum type="alphaUcPeriod"/>
            </a:pPr>
            <a:r>
              <a:rPr lang="en-CA" sz="1900" i="1" dirty="0"/>
              <a:t>The first step is continued pursuit of </a:t>
            </a:r>
            <a:r>
              <a:rPr lang="en-CA" sz="1900" b="1" i="1" dirty="0"/>
              <a:t>better disease control </a:t>
            </a:r>
            <a:r>
              <a:rPr lang="en-CA" sz="1900" i="1" dirty="0"/>
              <a:t>of AD</a:t>
            </a:r>
          </a:p>
          <a:p>
            <a:pPr marL="971550" lvl="1" indent="-514350">
              <a:buSzPct val="114999"/>
              <a:buFont typeface="+mj-lt"/>
              <a:buAutoNum type="alphaUcPeriod"/>
            </a:pPr>
            <a:r>
              <a:rPr lang="en-CA" sz="1900" i="1" dirty="0"/>
              <a:t>Approaches can include elements of </a:t>
            </a:r>
            <a:r>
              <a:rPr lang="en-CA" sz="1900" b="1" i="1" dirty="0"/>
              <a:t>self care </a:t>
            </a:r>
            <a:r>
              <a:rPr lang="en-CA" sz="1900" i="1" dirty="0"/>
              <a:t>(identifying needs) and </a:t>
            </a:r>
            <a:r>
              <a:rPr lang="en-CA" sz="1900" b="1" i="1" dirty="0"/>
              <a:t>resiliency</a:t>
            </a:r>
            <a:r>
              <a:rPr lang="en-CA" sz="1900" i="1" dirty="0"/>
              <a:t> (reflection). This helps patients restructure thoughts and perspectives with positive thoughts and actions.</a:t>
            </a:r>
            <a:endParaRPr lang="en-CA" sz="1900" b="1" i="1" dirty="0">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Ev</a:t>
            </a:r>
            <a:r>
              <a:rPr lang="en-CA" sz="1900" b="1" dirty="0">
                <a:ea typeface="Calibri" panose="020F0502020204030204" pitchFamily="34" charset="0"/>
              </a:rPr>
              <a:t>idence-based interventions for mental health sequelae in patients with AD</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dirty="0"/>
              <a:t>There are few criteria to guide mental health interventions in patients who have AD, as mental health recommendations are </a:t>
            </a:r>
            <a:r>
              <a:rPr lang="en-CA" sz="1900" b="1" i="1" dirty="0"/>
              <a:t>not consistently </a:t>
            </a:r>
            <a:r>
              <a:rPr lang="en-CA" sz="1900" i="1" dirty="0"/>
              <a:t>addressed in clinical practice guidelines.</a:t>
            </a:r>
          </a:p>
          <a:p>
            <a:pPr marL="800100" lvl="1" indent="-342900">
              <a:lnSpc>
                <a:spcPct val="115000"/>
              </a:lnSpc>
              <a:buFont typeface="+mj-lt"/>
              <a:buAutoNum type="alphaUcPeriod"/>
            </a:pPr>
            <a:r>
              <a:rPr lang="en-CA" sz="1900" i="1" dirty="0"/>
              <a:t>Interventions can include </a:t>
            </a:r>
            <a:r>
              <a:rPr lang="en-CA" sz="1900" b="1" i="1" dirty="0"/>
              <a:t>psycho-pharmacotherapy, psychotherapy</a:t>
            </a:r>
            <a:r>
              <a:rPr lang="en-CA" sz="1900" i="1" dirty="0"/>
              <a:t>, and </a:t>
            </a:r>
            <a:r>
              <a:rPr lang="en-CA" sz="1900" b="1" i="1" dirty="0"/>
              <a:t>behavioral management </a:t>
            </a:r>
            <a:r>
              <a:rPr lang="en-CA" sz="1900" i="1" dirty="0"/>
              <a:t>such as sleep hygiene and </a:t>
            </a:r>
            <a:r>
              <a:rPr lang="en-CA" sz="1900" b="1" i="1" dirty="0"/>
              <a:t>physical exercise</a:t>
            </a:r>
            <a:r>
              <a:rPr lang="en-CA" sz="1900" i="1" dirty="0"/>
              <a:t>.</a:t>
            </a:r>
          </a:p>
          <a:p>
            <a:pPr marL="800100" lvl="1" indent="-342900">
              <a:lnSpc>
                <a:spcPct val="115000"/>
              </a:lnSpc>
              <a:buFont typeface="+mj-lt"/>
              <a:buAutoNum type="alphaUcPeriod"/>
            </a:pPr>
            <a:r>
              <a:rPr lang="en-CA" sz="1900" i="1" dirty="0"/>
              <a:t>A pilot program evaluating wellness intervention via group support programming highlighted the need for </a:t>
            </a:r>
            <a:r>
              <a:rPr lang="en-CA" sz="1900" b="1" i="1" dirty="0"/>
              <a:t>accessible</a:t>
            </a:r>
            <a:r>
              <a:rPr lang="en-CA" sz="1900" i="1" dirty="0"/>
              <a:t>, and </a:t>
            </a:r>
            <a:r>
              <a:rPr lang="en-CA" sz="1900" b="1" i="1" dirty="0"/>
              <a:t>practical</a:t>
            </a:r>
            <a:r>
              <a:rPr lang="en-CA" sz="1900" i="1" dirty="0"/>
              <a:t> programs. There is a large variance in available online eczema apps and most do not conform with practice guidelines to support evidence based self management.</a:t>
            </a:r>
          </a:p>
          <a:p>
            <a:pPr marL="800100" lvl="1" indent="-342900">
              <a:lnSpc>
                <a:spcPct val="115000"/>
              </a:lnSpc>
              <a:buFont typeface="+mj-lt"/>
              <a:buAutoNum type="alphaUcPeriod"/>
            </a:pPr>
            <a:endParaRPr lang="en-CA" sz="1900" i="1" dirty="0"/>
          </a:p>
          <a:p>
            <a:pPr marL="800100" lvl="1" indent="-342900">
              <a:lnSpc>
                <a:spcPct val="115000"/>
              </a:lnSpc>
              <a:buFont typeface="+mj-lt"/>
              <a:buAutoNum type="alphaUcPeriod"/>
            </a:pPr>
            <a:endParaRPr lang="en-CA" sz="1900" b="1" dirty="0"/>
          </a:p>
          <a:p>
            <a:pPr marL="457200" lvl="1" indent="0">
              <a:lnSpc>
                <a:spcPct val="115000"/>
              </a:lnSpc>
              <a:buNone/>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28898597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527411"/>
            <a:ext cx="7886700" cy="886441"/>
          </a:xfrm>
        </p:spPr>
        <p:txBody>
          <a:bodyPr>
            <a:noAutofit/>
          </a:bodyPr>
          <a:lstStyle/>
          <a:p>
            <a:r>
              <a:rPr lang="en-US" dirty="0">
                <a:solidFill>
                  <a:schemeClr val="tx1">
                    <a:lumMod val="95000"/>
                    <a:lumOff val="5000"/>
                  </a:schemeClr>
                </a:solidFill>
                <a:latin typeface="Arial Black"/>
              </a:rPr>
              <a:t>Key points for: </a:t>
            </a:r>
            <a:r>
              <a:rPr lang="en-US" dirty="0">
                <a:latin typeface="Arial Black"/>
              </a:rPr>
              <a:t>General Practitioners</a:t>
            </a:r>
            <a:r>
              <a:rPr lang="en-US" dirty="0">
                <a:solidFill>
                  <a:schemeClr val="tx1">
                    <a:lumMod val="95000"/>
                    <a:lumOff val="5000"/>
                  </a:schemeClr>
                </a:solidFill>
                <a:latin typeface="Arial Black"/>
              </a:rPr>
              <a:t> </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825625"/>
            <a:ext cx="8241631" cy="4944545"/>
          </a:xfrm>
        </p:spPr>
        <p:txBody>
          <a:bodyPr vert="horz" lIns="91440" tIns="45720" rIns="91440" bIns="45720" rtlCol="0" anchor="t">
            <a:normAutofit fontScale="70000" lnSpcReduction="20000"/>
          </a:bodyPr>
          <a:lstStyle/>
          <a:p>
            <a:pPr marL="342900" indent="-342900">
              <a:lnSpc>
                <a:spcPct val="115000"/>
              </a:lnSpc>
              <a:buFont typeface="+mj-lt"/>
              <a:buAutoNum type="arabicPeriod"/>
            </a:pPr>
            <a:r>
              <a:rPr lang="en-CA" sz="1900" b="1" i="1" dirty="0">
                <a:ea typeface="Calibri" panose="020F0502020204030204" pitchFamily="34" charset="0"/>
              </a:rPr>
              <a:t> </a:t>
            </a:r>
            <a:r>
              <a:rPr lang="en-CA" sz="1900" b="1" dirty="0">
                <a:ea typeface="Calibri" panose="020F0502020204030204" pitchFamily="34" charset="0"/>
              </a:rPr>
              <a:t>Atopic dermatitis (AD) is not just a skin disease</a:t>
            </a:r>
          </a:p>
          <a:p>
            <a:pPr marL="971550" lvl="1" indent="-514350">
              <a:buSzPct val="114999"/>
              <a:buFont typeface="+mj-lt"/>
              <a:buAutoNum type="alphaUcPeriod"/>
            </a:pPr>
            <a:r>
              <a:rPr lang="en-CA" sz="1900" b="0" i="1" dirty="0">
                <a:effectLst/>
              </a:rPr>
              <a:t>There is a significant </a:t>
            </a:r>
            <a:r>
              <a:rPr lang="en-CA" sz="1900" b="1" i="1" dirty="0">
                <a:effectLst/>
              </a:rPr>
              <a:t>negative</a:t>
            </a:r>
            <a:r>
              <a:rPr lang="en-CA" sz="1900" b="0" i="1" dirty="0">
                <a:effectLst/>
              </a:rPr>
              <a:t> impact on wellbeing in patients with AD stemming from the </a:t>
            </a:r>
            <a:r>
              <a:rPr lang="en-CA" sz="1900" b="1" i="1" dirty="0">
                <a:effectLst/>
              </a:rPr>
              <a:t>un</a:t>
            </a:r>
            <a:r>
              <a:rPr lang="en-CA" sz="1900" b="0" i="1" dirty="0">
                <a:effectLst/>
              </a:rPr>
              <a:t>stable, </a:t>
            </a:r>
            <a:r>
              <a:rPr lang="en-CA" sz="1900" b="1" i="1" dirty="0">
                <a:effectLst/>
              </a:rPr>
              <a:t>un</a:t>
            </a:r>
            <a:r>
              <a:rPr lang="en-CA" sz="1900" b="0" i="1" dirty="0">
                <a:effectLst/>
              </a:rPr>
              <a:t>predictable, and </a:t>
            </a:r>
            <a:r>
              <a:rPr lang="en-CA" sz="1900" b="1" i="1" dirty="0">
                <a:effectLst/>
              </a:rPr>
              <a:t>un</a:t>
            </a:r>
            <a:r>
              <a:rPr lang="en-CA" sz="1900" b="0" i="1" dirty="0">
                <a:effectLst/>
              </a:rPr>
              <a:t>bearable nature of the disease.</a:t>
            </a:r>
          </a:p>
          <a:p>
            <a:pPr marL="971550" lvl="1" indent="-514350">
              <a:buSzPct val="114999"/>
              <a:buFont typeface="+mj-lt"/>
              <a:buAutoNum type="alphaUcPeriod"/>
            </a:pPr>
            <a:r>
              <a:rPr lang="en-CA" sz="1900" b="0" i="1" dirty="0">
                <a:effectLst/>
              </a:rPr>
              <a:t>The </a:t>
            </a:r>
            <a:r>
              <a:rPr lang="en-CA" sz="1900" b="1" i="1" dirty="0">
                <a:effectLst/>
              </a:rPr>
              <a:t>pruritus</a:t>
            </a:r>
            <a:r>
              <a:rPr lang="en-CA" sz="1900" b="0" i="1" dirty="0">
                <a:effectLst/>
              </a:rPr>
              <a:t> and </a:t>
            </a:r>
            <a:r>
              <a:rPr lang="en-CA" sz="1900" b="1" i="1" dirty="0">
                <a:effectLst/>
              </a:rPr>
              <a:t>sleep disturbance </a:t>
            </a:r>
            <a:r>
              <a:rPr lang="en-CA" sz="1900" b="0" i="1" dirty="0">
                <a:effectLst/>
              </a:rPr>
              <a:t>are hallmark features AD which can drive the mental health challenges experienced by these patients, including </a:t>
            </a:r>
            <a:r>
              <a:rPr lang="en-CA" sz="1900" b="1" i="1" dirty="0">
                <a:effectLst/>
              </a:rPr>
              <a:t>anxiety</a:t>
            </a:r>
            <a:r>
              <a:rPr lang="en-CA" sz="1900" b="0" i="1" dirty="0">
                <a:effectLst/>
              </a:rPr>
              <a:t> and </a:t>
            </a:r>
            <a:r>
              <a:rPr lang="en-CA" sz="1900" b="1" i="1" dirty="0">
                <a:effectLst/>
              </a:rPr>
              <a:t>depression</a:t>
            </a:r>
            <a:r>
              <a:rPr lang="en-CA" sz="1900" b="0" i="1" dirty="0">
                <a:effectLst/>
              </a:rPr>
              <a:t>.</a:t>
            </a:r>
            <a:endParaRPr lang="en-US" sz="1900" i="1" dirty="0"/>
          </a:p>
          <a:p>
            <a:pPr marL="971550" lvl="1" indent="-514350">
              <a:buSzPct val="114999"/>
              <a:buFont typeface="+mj-lt"/>
              <a:buAutoNum type="alphaUcPeriod"/>
            </a:pPr>
            <a:r>
              <a:rPr lang="en-CA" sz="1900" i="1" dirty="0"/>
              <a:t>There is a significant financial </a:t>
            </a:r>
            <a:r>
              <a:rPr lang="en-CA" sz="1900" b="1" i="1" dirty="0"/>
              <a:t>cost</a:t>
            </a:r>
            <a:r>
              <a:rPr lang="en-CA" sz="1900" i="1" dirty="0"/>
              <a:t>, and </a:t>
            </a:r>
            <a:r>
              <a:rPr lang="en-CA" sz="1900" b="1" i="1" dirty="0"/>
              <a:t>stigmatization</a:t>
            </a:r>
            <a:r>
              <a:rPr lang="en-CA" sz="1900" i="1" dirty="0"/>
              <a:t> experienced by patients who have AD.</a:t>
            </a:r>
            <a:endParaRPr lang="en-CA" sz="1900" b="1" i="1" dirty="0">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Approach to addressing </a:t>
            </a:r>
            <a:r>
              <a:rPr lang="en-CA" sz="1900" b="1" dirty="0">
                <a:ea typeface="Calibri" panose="020F0502020204030204" pitchFamily="34" charset="0"/>
              </a:rPr>
              <a:t>mental health sequelae in patients with AD</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u="none" strike="noStrike" dirty="0">
                <a:effectLst/>
                <a:ea typeface="Calibri" panose="020F0502020204030204" pitchFamily="34" charset="0"/>
              </a:rPr>
              <a:t>    Addressing mental health is a part of </a:t>
            </a:r>
            <a:r>
              <a:rPr lang="en-CA" sz="1900" b="1" i="1" u="none" strike="noStrike" dirty="0">
                <a:effectLst/>
                <a:ea typeface="Calibri" panose="020F0502020204030204" pitchFamily="34" charset="0"/>
              </a:rPr>
              <a:t>eczema management</a:t>
            </a:r>
            <a:r>
              <a:rPr lang="en-CA" sz="1900" i="1" u="none" strike="noStrike" dirty="0">
                <a:effectLst/>
                <a:ea typeface="Calibri" panose="020F0502020204030204" pitchFamily="34" charset="0"/>
              </a:rPr>
              <a:t>.</a:t>
            </a:r>
            <a:endParaRPr lang="en-CA" sz="1900" u="none" strike="noStrike" dirty="0">
              <a:effectLst/>
              <a:ea typeface="Calibri" panose="020F0502020204030204" pitchFamily="34" charset="0"/>
            </a:endParaRPr>
          </a:p>
          <a:p>
            <a:pPr marL="971550" lvl="1" indent="-514350">
              <a:buSzPct val="114999"/>
              <a:buFont typeface="+mj-lt"/>
              <a:buAutoNum type="alphaUcPeriod"/>
            </a:pPr>
            <a:r>
              <a:rPr lang="en-CA" sz="1900" i="1" dirty="0"/>
              <a:t>It is essential to pursue </a:t>
            </a:r>
            <a:r>
              <a:rPr lang="en-CA" sz="1900" b="1" i="1" dirty="0"/>
              <a:t>better disease control </a:t>
            </a:r>
            <a:r>
              <a:rPr lang="en-CA" sz="1900" i="1" dirty="0"/>
              <a:t>of AD.</a:t>
            </a:r>
          </a:p>
          <a:p>
            <a:pPr marL="971550" lvl="1" indent="-514350">
              <a:buSzPct val="114999"/>
              <a:buFont typeface="+mj-lt"/>
              <a:buAutoNum type="alphaUcPeriod"/>
            </a:pPr>
            <a:r>
              <a:rPr lang="en-CA" sz="1900" i="1" dirty="0"/>
              <a:t>Approaches can include elements of </a:t>
            </a:r>
            <a:r>
              <a:rPr lang="en-CA" sz="1900" b="1" i="1" dirty="0"/>
              <a:t>self care </a:t>
            </a:r>
            <a:r>
              <a:rPr lang="en-CA" sz="1900" i="1" dirty="0"/>
              <a:t>(identifying needs) and </a:t>
            </a:r>
            <a:r>
              <a:rPr lang="en-CA" sz="1900" b="1" i="1" dirty="0"/>
              <a:t>resiliency</a:t>
            </a:r>
            <a:r>
              <a:rPr lang="en-CA" sz="1900" i="1" dirty="0"/>
              <a:t> (reflection). This helps patients restructure thoughts and perspectives with positive thoughts and actions.</a:t>
            </a:r>
            <a:endParaRPr lang="en-CA" sz="1900" b="1" i="1" dirty="0">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Ev</a:t>
            </a:r>
            <a:r>
              <a:rPr lang="en-CA" sz="1900" b="1" dirty="0">
                <a:ea typeface="Calibri" panose="020F0502020204030204" pitchFamily="34" charset="0"/>
              </a:rPr>
              <a:t>idence-based interventions for mental health sequelae in patients with AD</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dirty="0"/>
              <a:t>There are few criteria to guide mental health interventions in patients who have AD, as mental health recommendations are </a:t>
            </a:r>
            <a:r>
              <a:rPr lang="en-CA" sz="1900" b="1" i="1" dirty="0"/>
              <a:t>not consistently </a:t>
            </a:r>
            <a:r>
              <a:rPr lang="en-CA" sz="1900" i="1" dirty="0"/>
              <a:t>addressed in clinical practice guidelines.</a:t>
            </a:r>
          </a:p>
          <a:p>
            <a:pPr marL="800100" lvl="1" indent="-342900">
              <a:lnSpc>
                <a:spcPct val="115000"/>
              </a:lnSpc>
              <a:buFont typeface="+mj-lt"/>
              <a:buAutoNum type="alphaUcPeriod"/>
            </a:pPr>
            <a:r>
              <a:rPr lang="en-CA" sz="1900" i="1" dirty="0"/>
              <a:t>Interventions can include </a:t>
            </a:r>
            <a:r>
              <a:rPr lang="en-CA" sz="1900" b="1" i="1" dirty="0"/>
              <a:t>peer support </a:t>
            </a:r>
            <a:r>
              <a:rPr lang="en-CA" sz="1900" i="1" dirty="0"/>
              <a:t>programs, </a:t>
            </a:r>
            <a:r>
              <a:rPr lang="en-CA" sz="1900" b="1" i="1" dirty="0"/>
              <a:t>psycho-pharmacotherapy, psychotherapy</a:t>
            </a:r>
            <a:r>
              <a:rPr lang="en-CA" sz="1900" i="1" dirty="0"/>
              <a:t>, and </a:t>
            </a:r>
            <a:r>
              <a:rPr lang="en-CA" sz="1900" b="1" i="1" dirty="0"/>
              <a:t>behavioral management </a:t>
            </a:r>
            <a:r>
              <a:rPr lang="en-CA" sz="1900" i="1" dirty="0"/>
              <a:t>such as </a:t>
            </a:r>
            <a:r>
              <a:rPr lang="en-CA" sz="1900" b="1" i="1" dirty="0"/>
              <a:t>sleep hygiene </a:t>
            </a:r>
            <a:r>
              <a:rPr lang="en-CA" sz="1900" i="1" dirty="0"/>
              <a:t>and </a:t>
            </a:r>
            <a:r>
              <a:rPr lang="en-CA" sz="1900" b="1" i="1" dirty="0"/>
              <a:t>physical exercise</a:t>
            </a:r>
            <a:r>
              <a:rPr lang="en-CA" sz="1900" i="1" dirty="0"/>
              <a:t>.</a:t>
            </a:r>
          </a:p>
          <a:p>
            <a:pPr marL="800100" lvl="1" indent="-342900">
              <a:lnSpc>
                <a:spcPct val="115000"/>
              </a:lnSpc>
              <a:buFont typeface="+mj-lt"/>
              <a:buAutoNum type="alphaUcPeriod"/>
            </a:pPr>
            <a:r>
              <a:rPr lang="en-CA" sz="1900" i="1" dirty="0"/>
              <a:t>Similar to patients with chronic pain, psychotherapy interventions include </a:t>
            </a:r>
            <a:r>
              <a:rPr lang="en-CA" sz="1900" b="1" i="1" dirty="0"/>
              <a:t>cognitive behavioral therapy (CBT)</a:t>
            </a:r>
            <a:r>
              <a:rPr lang="en-CA" sz="1900" i="1" dirty="0"/>
              <a:t>, </a:t>
            </a:r>
            <a:r>
              <a:rPr lang="en-CA" sz="1900" b="1" i="1" dirty="0"/>
              <a:t>acceptance/commitment therapy, mindfulness</a:t>
            </a:r>
            <a:r>
              <a:rPr lang="en-CA" sz="1900" i="1" dirty="0"/>
              <a:t>, </a:t>
            </a:r>
            <a:r>
              <a:rPr lang="en-CA" sz="1900" b="1" i="1" dirty="0"/>
              <a:t>habit reversa</a:t>
            </a:r>
            <a:r>
              <a:rPr lang="en-CA" sz="1900" i="1" dirty="0"/>
              <a:t>l training , </a:t>
            </a:r>
            <a:r>
              <a:rPr lang="en-CA" sz="1900" b="1" i="1" dirty="0"/>
              <a:t>breathing</a:t>
            </a:r>
            <a:r>
              <a:rPr lang="en-CA" sz="1900" i="1" dirty="0"/>
              <a:t> and </a:t>
            </a:r>
            <a:r>
              <a:rPr lang="en-CA" sz="1900" b="1" i="1" dirty="0"/>
              <a:t>deep muscle relaxation.</a:t>
            </a:r>
            <a:endParaRPr lang="en-US" b="1" dirty="0"/>
          </a:p>
        </p:txBody>
      </p:sp>
    </p:spTree>
    <p:extLst>
      <p:ext uri="{BB962C8B-B14F-4D97-AF65-F5344CB8AC3E}">
        <p14:creationId xmlns:p14="http://schemas.microsoft.com/office/powerpoint/2010/main" val="3235298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dirty="0">
                <a:solidFill>
                  <a:schemeClr val="tx1">
                    <a:lumMod val="95000"/>
                    <a:lumOff val="5000"/>
                  </a:schemeClr>
                </a:solidFill>
                <a:latin typeface="Arial Black"/>
              </a:rPr>
              <a:t>Key points for: Adult-Adolescent Patients</a:t>
            </a:r>
          </a:p>
        </p:txBody>
      </p:sp>
      <p:sp>
        <p:nvSpPr>
          <p:cNvPr id="10" name="Content Placeholder 9">
            <a:extLst>
              <a:ext uri="{FF2B5EF4-FFF2-40B4-BE49-F238E27FC236}">
                <a16:creationId xmlns:a16="http://schemas.microsoft.com/office/drawing/2014/main" id="{47551A9D-64FA-D5AD-CE42-F718686B3630}"/>
              </a:ext>
            </a:extLst>
          </p:cNvPr>
          <p:cNvSpPr>
            <a:spLocks noGrp="1"/>
          </p:cNvSpPr>
          <p:nvPr>
            <p:ph idx="1"/>
          </p:nvPr>
        </p:nvSpPr>
        <p:spPr>
          <a:xfrm>
            <a:off x="628650" y="1825624"/>
            <a:ext cx="7886700" cy="4686687"/>
          </a:xfrm>
        </p:spPr>
        <p:txBody>
          <a:bodyPr>
            <a:normAutofit fontScale="62500" lnSpcReduction="20000"/>
          </a:bodyPr>
          <a:lstStyle/>
          <a:p>
            <a:pPr marL="342900" indent="-342900">
              <a:lnSpc>
                <a:spcPct val="115000"/>
              </a:lnSpc>
              <a:buFont typeface="+mj-lt"/>
              <a:buAutoNum type="arabicPeriod"/>
            </a:pPr>
            <a:r>
              <a:rPr lang="en-CA" sz="1900" b="1" i="1" dirty="0">
                <a:ea typeface="Calibri" panose="020F0502020204030204" pitchFamily="34" charset="0"/>
              </a:rPr>
              <a:t> </a:t>
            </a:r>
            <a:r>
              <a:rPr lang="en-CA" sz="1900" b="1" dirty="0">
                <a:ea typeface="Calibri" panose="020F0502020204030204" pitchFamily="34" charset="0"/>
              </a:rPr>
              <a:t>Atopic dermatitis (AD) is not just a skin disease</a:t>
            </a:r>
            <a:endParaRPr lang="en-CA" sz="1900" b="1" u="none" strike="noStrike" dirty="0">
              <a:effectLst/>
              <a:ea typeface="Calibri" panose="020F0502020204030204" pitchFamily="34" charset="0"/>
            </a:endParaRPr>
          </a:p>
          <a:p>
            <a:pPr marL="971550" lvl="1" indent="-514350">
              <a:buSzPct val="114999"/>
              <a:buFont typeface="+mj-lt"/>
              <a:buAutoNum type="alphaUcPeriod"/>
            </a:pPr>
            <a:r>
              <a:rPr lang="en-CA" sz="1900" b="0" i="1" dirty="0">
                <a:effectLst/>
              </a:rPr>
              <a:t>There is a significant </a:t>
            </a:r>
            <a:r>
              <a:rPr lang="en-CA" sz="1900" b="1" i="1" dirty="0">
                <a:effectLst/>
              </a:rPr>
              <a:t>negative</a:t>
            </a:r>
            <a:r>
              <a:rPr lang="en-CA" sz="1900" b="0" i="1" dirty="0">
                <a:effectLst/>
              </a:rPr>
              <a:t> impact on wellbeing in patients with AD stemming from the </a:t>
            </a:r>
            <a:r>
              <a:rPr lang="en-CA" sz="1900" b="1" i="1" dirty="0">
                <a:effectLst/>
              </a:rPr>
              <a:t>un</a:t>
            </a:r>
            <a:r>
              <a:rPr lang="en-CA" sz="1900" b="0" i="1" dirty="0">
                <a:effectLst/>
              </a:rPr>
              <a:t>stable, </a:t>
            </a:r>
            <a:r>
              <a:rPr lang="en-CA" sz="1900" b="1" i="1" dirty="0">
                <a:effectLst/>
              </a:rPr>
              <a:t>un</a:t>
            </a:r>
            <a:r>
              <a:rPr lang="en-CA" sz="1900" b="0" i="1" dirty="0">
                <a:effectLst/>
              </a:rPr>
              <a:t>predictable, and </a:t>
            </a:r>
            <a:r>
              <a:rPr lang="en-CA" sz="1900" b="1" i="1" dirty="0">
                <a:effectLst/>
              </a:rPr>
              <a:t>un</a:t>
            </a:r>
            <a:r>
              <a:rPr lang="en-CA" sz="1900" b="0" i="1" dirty="0">
                <a:effectLst/>
              </a:rPr>
              <a:t>bearable nature of the disease.</a:t>
            </a:r>
          </a:p>
          <a:p>
            <a:pPr marL="971550" lvl="1" indent="-514350">
              <a:buSzPct val="114999"/>
              <a:buFont typeface="+mj-lt"/>
              <a:buAutoNum type="alphaUcPeriod"/>
            </a:pPr>
            <a:r>
              <a:rPr lang="en-CA" sz="1900" b="0" i="1" dirty="0">
                <a:effectLst/>
              </a:rPr>
              <a:t>It is important to discuss the impact of AD on your </a:t>
            </a:r>
            <a:r>
              <a:rPr lang="en-CA" sz="1900" b="1" i="1" dirty="0">
                <a:effectLst/>
              </a:rPr>
              <a:t>sleep, mood </a:t>
            </a:r>
            <a:r>
              <a:rPr lang="en-CA" sz="1900" b="0" i="1" dirty="0">
                <a:effectLst/>
              </a:rPr>
              <a:t>and </a:t>
            </a:r>
            <a:r>
              <a:rPr lang="en-CA" sz="1900" b="1" i="1" dirty="0">
                <a:effectLst/>
              </a:rPr>
              <a:t>quality of life</a:t>
            </a:r>
            <a:r>
              <a:rPr lang="en-CA" sz="1900" b="0" i="1" dirty="0">
                <a:effectLst/>
              </a:rPr>
              <a:t> with your health care team.</a:t>
            </a:r>
          </a:p>
          <a:p>
            <a:pPr marL="971550" lvl="1" indent="-514350">
              <a:buSzPct val="114999"/>
              <a:buFont typeface="+mj-lt"/>
              <a:buAutoNum type="alphaUcPeriod"/>
            </a:pPr>
            <a:r>
              <a:rPr lang="en-CA" sz="1900" i="1" dirty="0"/>
              <a:t>The scientific community is interested in exploring from research into how AD affects patients lives, and how best to improve the negative effects on wellbeing.</a:t>
            </a:r>
            <a:endParaRPr lang="en-CA" sz="1900" b="0" i="1" dirty="0">
              <a:effectLst/>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Improving </a:t>
            </a:r>
            <a:r>
              <a:rPr lang="en-CA" sz="1900" b="1" dirty="0">
                <a:ea typeface="Calibri" panose="020F0502020204030204" pitchFamily="34" charset="0"/>
              </a:rPr>
              <a:t>mental health in patients with AD</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u="none" strike="noStrike" dirty="0">
                <a:effectLst/>
                <a:ea typeface="Calibri" panose="020F0502020204030204" pitchFamily="34" charset="0"/>
              </a:rPr>
              <a:t> Addressing mental health is a part of </a:t>
            </a:r>
            <a:r>
              <a:rPr lang="en-CA" sz="1900" b="1" i="1" u="none" strike="noStrike" dirty="0">
                <a:effectLst/>
                <a:ea typeface="Calibri" panose="020F0502020204030204" pitchFamily="34" charset="0"/>
              </a:rPr>
              <a:t>eczema management</a:t>
            </a:r>
            <a:r>
              <a:rPr lang="en-CA" sz="1900" i="1" u="none" strike="noStrike" dirty="0">
                <a:effectLst/>
                <a:ea typeface="Calibri" panose="020F0502020204030204" pitchFamily="34" charset="0"/>
              </a:rPr>
              <a:t>.</a:t>
            </a:r>
            <a:r>
              <a:rPr lang="en-CA" sz="1900" b="1" u="none" strike="noStrike" dirty="0">
                <a:effectLst/>
                <a:ea typeface="Calibri" panose="020F0502020204030204" pitchFamily="34" charset="0"/>
              </a:rPr>
              <a:t> </a:t>
            </a:r>
          </a:p>
          <a:p>
            <a:pPr marL="800100" lvl="1" indent="-342900">
              <a:lnSpc>
                <a:spcPct val="115000"/>
              </a:lnSpc>
              <a:buFont typeface="+mj-lt"/>
              <a:buAutoNum type="alphaUcPeriod"/>
            </a:pPr>
            <a:r>
              <a:rPr lang="en-CA" sz="1900" i="1" u="none" strike="noStrike" dirty="0">
                <a:effectLst/>
                <a:ea typeface="Calibri" panose="020F0502020204030204" pitchFamily="34" charset="0"/>
              </a:rPr>
              <a:t>Good </a:t>
            </a:r>
            <a:r>
              <a:rPr lang="en-CA" sz="1900" b="1" i="1" u="none" strike="noStrike" dirty="0">
                <a:effectLst/>
                <a:ea typeface="Calibri" panose="020F0502020204030204" pitchFamily="34" charset="0"/>
              </a:rPr>
              <a:t>disease control </a:t>
            </a:r>
            <a:r>
              <a:rPr lang="en-CA" sz="1900" i="1" u="none" strike="noStrike" dirty="0">
                <a:effectLst/>
                <a:ea typeface="Calibri" panose="020F0502020204030204" pitchFamily="34" charset="0"/>
              </a:rPr>
              <a:t>is important.</a:t>
            </a:r>
          </a:p>
          <a:p>
            <a:pPr marL="800100" lvl="1" indent="-342900">
              <a:lnSpc>
                <a:spcPct val="115000"/>
              </a:lnSpc>
              <a:buFont typeface="+mj-lt"/>
              <a:buAutoNum type="alphaUcPeriod"/>
            </a:pPr>
            <a:r>
              <a:rPr lang="en-CA" sz="1900" i="1" dirty="0"/>
              <a:t>Approaches can include elements of </a:t>
            </a:r>
            <a:r>
              <a:rPr lang="en-CA" sz="1900" b="1" i="1" dirty="0"/>
              <a:t>self care </a:t>
            </a:r>
            <a:r>
              <a:rPr lang="en-CA" sz="1900" i="1" dirty="0"/>
              <a:t>(identifying needs) and </a:t>
            </a:r>
            <a:r>
              <a:rPr lang="en-CA" sz="1900" b="1" i="1" dirty="0"/>
              <a:t>resiliency</a:t>
            </a:r>
            <a:r>
              <a:rPr lang="en-CA" sz="1900" i="1" dirty="0"/>
              <a:t> (reflection) to restructure thoughts and perspectives with positive thoughts and actions.</a:t>
            </a:r>
            <a:endParaRPr lang="en-CA" sz="1900" b="1" i="1" dirty="0">
              <a:ea typeface="Calibri" panose="020F0502020204030204" pitchFamily="34" charset="0"/>
            </a:endParaRPr>
          </a:p>
          <a:p>
            <a:pPr marL="800100" lvl="1" indent="-342900">
              <a:lnSpc>
                <a:spcPct val="115000"/>
              </a:lnSpc>
              <a:buFont typeface="+mj-lt"/>
              <a:buAutoNum type="alphaUcPeriod"/>
            </a:pPr>
            <a:endParaRPr lang="en-CA" sz="1900" i="1" u="none" strike="noStrike" dirty="0">
              <a:effectLst/>
              <a:ea typeface="Calibri" panose="020F0502020204030204" pitchFamily="34" charset="0"/>
            </a:endParaRPr>
          </a:p>
          <a:p>
            <a:pPr marL="342900" lvl="0" indent="-342900">
              <a:lnSpc>
                <a:spcPct val="115000"/>
              </a:lnSpc>
              <a:buFont typeface="+mj-lt"/>
              <a:buAutoNum type="arabicPeriod"/>
            </a:pPr>
            <a:r>
              <a:rPr lang="en-CA" sz="1900" b="1" u="none" strike="noStrike" dirty="0">
                <a:effectLst/>
                <a:ea typeface="Calibri" panose="020F0502020204030204" pitchFamily="34" charset="0"/>
              </a:rPr>
              <a:t>Ev</a:t>
            </a:r>
            <a:r>
              <a:rPr lang="en-CA" sz="1900" b="1" dirty="0">
                <a:ea typeface="Calibri" panose="020F0502020204030204" pitchFamily="34" charset="0"/>
              </a:rPr>
              <a:t>idence-based interventions to address mental health in patients with AD</a:t>
            </a:r>
            <a:endParaRPr lang="en-CA" sz="1900" b="1" u="none" strike="noStrike" dirty="0">
              <a:effectLst/>
              <a:ea typeface="Calibri" panose="020F0502020204030204" pitchFamily="34" charset="0"/>
            </a:endParaRPr>
          </a:p>
          <a:p>
            <a:pPr marL="800100" lvl="1" indent="-342900">
              <a:lnSpc>
                <a:spcPct val="115000"/>
              </a:lnSpc>
              <a:buFont typeface="+mj-lt"/>
              <a:buAutoNum type="alphaUcPeriod"/>
            </a:pPr>
            <a:r>
              <a:rPr lang="en-CA" sz="1900" i="1" dirty="0"/>
              <a:t>Many online resources or apps </a:t>
            </a:r>
            <a:r>
              <a:rPr lang="en-CA" sz="1900" b="1" i="1" dirty="0"/>
              <a:t>do not meet standards </a:t>
            </a:r>
            <a:r>
              <a:rPr lang="en-CA" sz="1900" i="1" dirty="0"/>
              <a:t>for evidence based self management of atopic dermatitis. It is important to find quality apps </a:t>
            </a:r>
            <a:r>
              <a:rPr lang="en-CA" sz="1900" i="1"/>
              <a:t>and resources.</a:t>
            </a:r>
            <a:endParaRPr lang="en-CA" sz="1900" i="1" dirty="0"/>
          </a:p>
          <a:p>
            <a:pPr marL="800100" lvl="1" indent="-342900">
              <a:lnSpc>
                <a:spcPct val="115000"/>
              </a:lnSpc>
              <a:buFont typeface="+mj-lt"/>
              <a:buAutoNum type="alphaUcPeriod"/>
            </a:pPr>
            <a:r>
              <a:rPr lang="en-CA" sz="1900" i="1" dirty="0"/>
              <a:t>Interventions can include </a:t>
            </a:r>
            <a:r>
              <a:rPr lang="en-CA" sz="1900" b="1" i="1" dirty="0"/>
              <a:t>peer support </a:t>
            </a:r>
            <a:r>
              <a:rPr lang="en-CA" sz="1900" i="1" dirty="0"/>
              <a:t>programs, </a:t>
            </a:r>
            <a:r>
              <a:rPr lang="en-CA" sz="1900" b="1" i="1" dirty="0"/>
              <a:t>medication, talk-therapy</a:t>
            </a:r>
            <a:r>
              <a:rPr lang="en-CA" sz="1900" i="1" dirty="0"/>
              <a:t>, and </a:t>
            </a:r>
            <a:r>
              <a:rPr lang="en-CA" sz="1900" b="1" i="1" dirty="0"/>
              <a:t>behavioral management </a:t>
            </a:r>
            <a:r>
              <a:rPr lang="en-CA" sz="1900" i="1" dirty="0"/>
              <a:t>such as sleep hygiene and physical exercise.</a:t>
            </a:r>
          </a:p>
          <a:p>
            <a:pPr marL="800100" lvl="1" indent="-342900">
              <a:lnSpc>
                <a:spcPct val="115000"/>
              </a:lnSpc>
              <a:buFont typeface="+mj-lt"/>
              <a:buAutoNum type="alphaUcPeriod"/>
            </a:pPr>
            <a:r>
              <a:rPr lang="en-CA" sz="1900" i="1" dirty="0"/>
              <a:t>Just like patients with chronic pain, is important to discuss </a:t>
            </a:r>
            <a:r>
              <a:rPr lang="en-CA" sz="1900" b="1" i="1" dirty="0"/>
              <a:t>tools</a:t>
            </a:r>
            <a:r>
              <a:rPr lang="en-CA" sz="1900" i="1" dirty="0"/>
              <a:t> and </a:t>
            </a:r>
            <a:r>
              <a:rPr lang="en-CA" sz="1900" b="1" i="1" dirty="0"/>
              <a:t>management</a:t>
            </a:r>
            <a:r>
              <a:rPr lang="en-CA" sz="1900" i="1" dirty="0"/>
              <a:t> of </a:t>
            </a:r>
            <a:r>
              <a:rPr lang="en-CA" sz="1900" b="1" i="1" dirty="0"/>
              <a:t>mental health </a:t>
            </a:r>
            <a:r>
              <a:rPr lang="en-CA" sz="1900" i="1" dirty="0"/>
              <a:t>with your care team, and possibly consider specific types of therapy with a </a:t>
            </a:r>
            <a:r>
              <a:rPr lang="en-CA" sz="1900" b="1" i="1" dirty="0"/>
              <a:t>qualified therapist</a:t>
            </a:r>
            <a:r>
              <a:rPr lang="en-CA" sz="1900" i="1" dirty="0"/>
              <a:t>.</a:t>
            </a:r>
            <a:endParaRPr lang="en-US" b="1" dirty="0"/>
          </a:p>
          <a:p>
            <a:endParaRPr lang="en-US" dirty="0"/>
          </a:p>
        </p:txBody>
      </p:sp>
      <p:sp>
        <p:nvSpPr>
          <p:cNvPr id="11" name="Content Placeholder 2">
            <a:extLst>
              <a:ext uri="{FF2B5EF4-FFF2-40B4-BE49-F238E27FC236}">
                <a16:creationId xmlns:a16="http://schemas.microsoft.com/office/drawing/2014/main" id="{37B96B75-1B67-541F-ACD8-4252650DF74D}"/>
              </a:ext>
            </a:extLst>
          </p:cNvPr>
          <p:cNvSpPr txBox="1">
            <a:spLocks/>
          </p:cNvSpPr>
          <p:nvPr/>
        </p:nvSpPr>
        <p:spPr>
          <a:xfrm>
            <a:off x="628650" y="1825625"/>
            <a:ext cx="8241631" cy="4944545"/>
          </a:xfrm>
          <a:prstGeom prst="rect">
            <a:avLst/>
          </a:prstGeom>
        </p:spPr>
        <p:txBody>
          <a:bodyPr vert="horz" lIns="91440" tIns="45720" rIns="91440" bIns="45720" rtlCol="0" anchor="t">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ED1A2F"/>
              </a:buClr>
              <a:buSzPct val="114999"/>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11659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50" y="206174"/>
            <a:ext cx="7886700" cy="886441"/>
          </a:xfrm>
        </p:spPr>
        <p:txBody>
          <a:bodyPr>
            <a:noAutofit/>
          </a:bodyPr>
          <a:lstStyle/>
          <a:p>
            <a:r>
              <a:rPr lang="en-US" dirty="0">
                <a:solidFill>
                  <a:schemeClr val="tx1">
                    <a:lumMod val="95000"/>
                    <a:lumOff val="5000"/>
                  </a:schemeClr>
                </a:solidFill>
              </a:rPr>
              <a:t>What added information is needed for… ?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628650" y="1092615"/>
            <a:ext cx="7886700" cy="3615056"/>
          </a:xfrm>
        </p:spPr>
        <p:txBody>
          <a:bodyPr>
            <a:noAutofit/>
          </a:bodyPr>
          <a:lstStyle/>
          <a:p>
            <a:pPr marL="514350" indent="-514350">
              <a:buFont typeface="+mj-lt"/>
              <a:buAutoNum type="arabicPeriod"/>
            </a:pPr>
            <a:r>
              <a:rPr lang="en-US" sz="1800" b="1" dirty="0"/>
              <a:t>Dermatology Trainees (e.g. for a fellowship curriculum)</a:t>
            </a:r>
          </a:p>
          <a:p>
            <a:pPr marL="971550" lvl="1" indent="-514350">
              <a:buFont typeface="+mj-lt"/>
              <a:buAutoNum type="alphaUcPeriod"/>
            </a:pPr>
            <a:r>
              <a:rPr lang="en-US" b="1" dirty="0"/>
              <a:t>Appropriate screening tools (anxiety, depression)</a:t>
            </a:r>
          </a:p>
          <a:p>
            <a:pPr marL="971550" lvl="1" indent="-514350">
              <a:buFont typeface="+mj-lt"/>
              <a:buAutoNum type="alphaUcPeriod"/>
            </a:pPr>
            <a:r>
              <a:rPr lang="en-US" b="1" dirty="0"/>
              <a:t>Overview of pharmacotherapies (prescribed by others)</a:t>
            </a:r>
          </a:p>
          <a:p>
            <a:pPr marL="971550" lvl="1" indent="-514350">
              <a:buFont typeface="+mj-lt"/>
              <a:buAutoNum type="alphaUcPeriod"/>
            </a:pPr>
            <a:r>
              <a:rPr lang="en-US" b="1" dirty="0"/>
              <a:t>Comfort prescribing advanced therapies</a:t>
            </a:r>
          </a:p>
          <a:p>
            <a:pPr marL="514350" indent="-514350">
              <a:buFont typeface="+mj-lt"/>
              <a:buAutoNum type="arabicPeriod"/>
            </a:pPr>
            <a:r>
              <a:rPr lang="en-US" sz="1800" b="1" dirty="0"/>
              <a:t>General practitioners (e.g. For an accredited course)</a:t>
            </a:r>
          </a:p>
          <a:p>
            <a:pPr marL="971550" lvl="1" indent="-514350">
              <a:buFont typeface="+mj-lt"/>
              <a:buAutoNum type="alphaUcPeriod"/>
            </a:pPr>
            <a:r>
              <a:rPr lang="en-US" b="1" dirty="0"/>
              <a:t>Data on burden of AD on patients, highlighting mental health including suicidality</a:t>
            </a:r>
          </a:p>
          <a:p>
            <a:pPr marL="971550" lvl="1" indent="-514350">
              <a:buFont typeface="+mj-lt"/>
              <a:buAutoNum type="alphaUcPeriod"/>
            </a:pPr>
            <a:r>
              <a:rPr lang="en-US" b="1" dirty="0"/>
              <a:t>Overview of advanced therapies</a:t>
            </a:r>
          </a:p>
          <a:p>
            <a:pPr marL="971550" lvl="1" indent="-514350">
              <a:buFont typeface="+mj-lt"/>
              <a:buAutoNum type="alphaUcPeriod"/>
            </a:pPr>
            <a:r>
              <a:rPr lang="en-US" b="1" dirty="0"/>
              <a:t>Overview of pharmacotherapies relevant and effective in this </a:t>
            </a:r>
            <a:r>
              <a:rPr lang="en-US" b="1" dirty="0" err="1"/>
              <a:t>pt</a:t>
            </a:r>
            <a:r>
              <a:rPr lang="en-US" b="1" dirty="0"/>
              <a:t> population, and available tools and supports </a:t>
            </a:r>
            <a:r>
              <a:rPr lang="en-US" b="1" dirty="0" err="1"/>
              <a:t>ie</a:t>
            </a:r>
            <a:r>
              <a:rPr lang="en-US" b="1" dirty="0"/>
              <a:t> (Eczema Q)</a:t>
            </a:r>
          </a:p>
          <a:p>
            <a:pPr marL="514350" indent="-514350">
              <a:buFont typeface="+mj-lt"/>
              <a:buAutoNum type="arabicPeriod"/>
            </a:pPr>
            <a:r>
              <a:rPr lang="en-US" sz="1800" b="1" dirty="0"/>
              <a:t>Adult-adolescent patients (e.g. for an Eczema school)</a:t>
            </a:r>
          </a:p>
          <a:p>
            <a:pPr marL="971550" lvl="1" indent="-514350">
              <a:buFont typeface="+mj-lt"/>
              <a:buAutoNum type="alphaUcPeriod"/>
            </a:pPr>
            <a:r>
              <a:rPr lang="en-US" b="1" dirty="0"/>
              <a:t>Disease education</a:t>
            </a:r>
          </a:p>
          <a:p>
            <a:pPr marL="971550" lvl="1" indent="-514350">
              <a:buFont typeface="+mj-lt"/>
              <a:buAutoNum type="alphaUcPeriod"/>
            </a:pPr>
            <a:r>
              <a:rPr lang="en-US" b="1" dirty="0"/>
              <a:t>Treatment and symptom management education</a:t>
            </a:r>
          </a:p>
          <a:p>
            <a:pPr marL="971550" lvl="1" indent="-514350">
              <a:buFont typeface="+mj-lt"/>
              <a:buAutoNum type="alphaUcPeriod"/>
            </a:pPr>
            <a:r>
              <a:rPr lang="en-US" b="1" dirty="0"/>
              <a:t>Specific wellness strategies, and available resources, tools (</a:t>
            </a:r>
            <a:r>
              <a:rPr lang="en-US" b="1" dirty="0" err="1"/>
              <a:t>ie</a:t>
            </a:r>
            <a:r>
              <a:rPr lang="en-US" b="1" dirty="0"/>
              <a:t> </a:t>
            </a:r>
            <a:r>
              <a:rPr lang="en-US" b="1" dirty="0" err="1"/>
              <a:t>EczemaQ</a:t>
            </a:r>
            <a:r>
              <a:rPr lang="en-US" b="1" dirty="0"/>
              <a:t>) </a:t>
            </a:r>
          </a:p>
          <a:p>
            <a:pPr marL="971550" lvl="1" indent="-514350">
              <a:buFont typeface="+mj-lt"/>
              <a:buAutoNum type="arabicPeriod"/>
            </a:pPr>
            <a:endParaRPr lang="en-US" sz="1800" b="1" dirty="0"/>
          </a:p>
          <a:p>
            <a:pPr marL="0" indent="0">
              <a:buNone/>
            </a:pPr>
            <a:endParaRPr lang="en-US" sz="1800" b="1" dirty="0"/>
          </a:p>
        </p:txBody>
      </p:sp>
    </p:spTree>
    <p:extLst>
      <p:ext uri="{BB962C8B-B14F-4D97-AF65-F5344CB8AC3E}">
        <p14:creationId xmlns:p14="http://schemas.microsoft.com/office/powerpoint/2010/main" val="39332100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p:txBody>
          <a:bodyPr>
            <a:noAutofit/>
          </a:bodyPr>
          <a:lstStyle/>
          <a:p>
            <a:r>
              <a:rPr lang="en-US">
                <a:solidFill>
                  <a:schemeClr val="tx1">
                    <a:lumMod val="95000"/>
                    <a:lumOff val="5000"/>
                  </a:schemeClr>
                </a:solidFill>
              </a:rPr>
              <a:t>Three points most relevant to my practice? </a:t>
            </a:r>
            <a:r>
              <a:rPr lang="en-US"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p:txBody>
          <a:bodyPr/>
          <a:lstStyle/>
          <a:p>
            <a:pPr marL="514350" indent="-514350">
              <a:buFont typeface="+mj-lt"/>
              <a:buAutoNum type="arabicPeriod"/>
            </a:pPr>
            <a:r>
              <a:rPr lang="en-US" dirty="0"/>
              <a:t>Impact on QOL</a:t>
            </a:r>
          </a:p>
          <a:p>
            <a:pPr marL="514350" indent="-514350">
              <a:buFont typeface="+mj-lt"/>
              <a:buAutoNum type="arabicPeriod"/>
            </a:pPr>
            <a:r>
              <a:rPr lang="en-US" dirty="0"/>
              <a:t>Acknowledging mental health as part of eczema management, this an important unmet need, most apps do not meet clinical guidelines</a:t>
            </a:r>
          </a:p>
          <a:p>
            <a:pPr marL="514350" indent="-514350">
              <a:buFont typeface="+mj-lt"/>
              <a:buAutoNum type="arabicPeriod"/>
            </a:pPr>
            <a:r>
              <a:rPr lang="en-US" dirty="0"/>
              <a:t>Persistence of mental health sequelae even during AD disease remission</a:t>
            </a:r>
          </a:p>
          <a:p>
            <a:pPr marL="514350" indent="-514350">
              <a:buFont typeface="+mj-lt"/>
              <a:buAutoNum type="arabicPeriod"/>
            </a:pPr>
            <a:endParaRPr lang="en-US" dirty="0"/>
          </a:p>
          <a:p>
            <a:pPr marL="0" indent="0">
              <a:buNone/>
            </a:pPr>
            <a:endParaRPr lang="en-US" dirty="0"/>
          </a:p>
        </p:txBody>
      </p:sp>
      <p:sp>
        <p:nvSpPr>
          <p:cNvPr id="4" name="Title 1">
            <a:extLst>
              <a:ext uri="{FF2B5EF4-FFF2-40B4-BE49-F238E27FC236}">
                <a16:creationId xmlns:a16="http://schemas.microsoft.com/office/drawing/2014/main" id="{2A96C04A-0839-6466-9C20-EA13DBE14BB7}"/>
              </a:ext>
            </a:extLst>
          </p:cNvPr>
          <p:cNvSpPr txBox="1">
            <a:spLocks/>
          </p:cNvSpPr>
          <p:nvPr/>
        </p:nvSpPr>
        <p:spPr>
          <a:xfrm>
            <a:off x="628650" y="3854767"/>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 Black" panose="020B0604020202020204" pitchFamily="34" charset="0"/>
                <a:ea typeface="+mj-ea"/>
              </a:rPr>
              <a:t>Points relevant to my practice not found and/or irrelevant info?   </a:t>
            </a:r>
          </a:p>
        </p:txBody>
      </p:sp>
      <p:sp>
        <p:nvSpPr>
          <p:cNvPr id="5" name="Content Placeholder 2">
            <a:extLst>
              <a:ext uri="{FF2B5EF4-FFF2-40B4-BE49-F238E27FC236}">
                <a16:creationId xmlns:a16="http://schemas.microsoft.com/office/drawing/2014/main" id="{7910B199-6EEE-4789-FA54-8DF8461472D6}"/>
              </a:ext>
            </a:extLst>
          </p:cNvPr>
          <p:cNvSpPr txBox="1">
            <a:spLocks/>
          </p:cNvSpPr>
          <p:nvPr/>
        </p:nvSpPr>
        <p:spPr>
          <a:xfrm>
            <a:off x="628650" y="4741208"/>
            <a:ext cx="7886700" cy="3615056"/>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30000"/>
              </a:lnSpc>
              <a:spcBef>
                <a:spcPts val="500"/>
              </a:spcBef>
              <a:buClr>
                <a:srgbClr val="ED1A2F"/>
              </a:buClr>
              <a:buSzPct val="115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Resources, how to address anxiety/depression without a comfort in pharmacotherapy such as SSRIs </a:t>
            </a:r>
            <a:r>
              <a:rPr kumimoji="0" lang="en-US" sz="1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etc</a:t>
            </a: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Network for mental health supports, what is available and whom to send where</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Context/ consideration for younger pediatric patients and their caregivers whose mental health are significantly impacted by AD</a:t>
            </a:r>
          </a:p>
          <a:p>
            <a:pPr marL="514350" marR="0" lvl="0" indent="-514350" algn="l" defTabSz="914400" rtl="0" eaLnBrk="1" fontAlgn="auto" latinLnBrk="0" hangingPunct="1">
              <a:lnSpc>
                <a:spcPct val="130000"/>
              </a:lnSpc>
              <a:spcBef>
                <a:spcPts val="1000"/>
              </a:spcBef>
              <a:spcAft>
                <a:spcPts val="0"/>
              </a:spcAft>
              <a:buClr>
                <a:srgbClr val="ED1A2F"/>
              </a:buClr>
              <a:buSzPct val="115000"/>
              <a:buFont typeface="+mj-lt"/>
              <a:buAutoNum type="arabicPeriod"/>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
                <a:srgbClr val="ED1A2F"/>
              </a:buClr>
              <a:buSzPct val="115000"/>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28377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81D7-3177-A93D-E726-20FDB0669E91}"/>
              </a:ext>
            </a:extLst>
          </p:cNvPr>
          <p:cNvSpPr>
            <a:spLocks noGrp="1"/>
          </p:cNvSpPr>
          <p:nvPr>
            <p:ph type="title"/>
          </p:nvPr>
        </p:nvSpPr>
        <p:spPr>
          <a:xfrm>
            <a:off x="616458" y="629920"/>
            <a:ext cx="7886700" cy="886441"/>
          </a:xfrm>
        </p:spPr>
        <p:txBody>
          <a:bodyPr>
            <a:normAutofit fontScale="90000"/>
          </a:bodyPr>
          <a:lstStyle/>
          <a:p>
            <a:r>
              <a:rPr lang="en-US" dirty="0"/>
              <a:t>Prepare 2-3 post-video questions for </a:t>
            </a:r>
            <a:r>
              <a:rPr lang="en-US" dirty="0" err="1"/>
              <a:t>derm</a:t>
            </a:r>
            <a:r>
              <a:rPr lang="en-US" dirty="0"/>
              <a:t> trainees  </a:t>
            </a:r>
            <a:br>
              <a:rPr lang="en-US" dirty="0"/>
            </a:br>
            <a:br>
              <a:rPr lang="en-US" sz="1300" b="0" dirty="0"/>
            </a:br>
            <a:r>
              <a:rPr lang="en-US" sz="1600" b="0" dirty="0"/>
              <a:t>(Multiple choice, true/false, and/or short-answer questions from topic</a:t>
            </a:r>
            <a:r>
              <a:rPr lang="en-US" sz="1600" dirty="0"/>
              <a:t>)</a:t>
            </a:r>
          </a:p>
        </p:txBody>
      </p:sp>
      <p:sp>
        <p:nvSpPr>
          <p:cNvPr id="3" name="Content Placeholder 2">
            <a:extLst>
              <a:ext uri="{FF2B5EF4-FFF2-40B4-BE49-F238E27FC236}">
                <a16:creationId xmlns:a16="http://schemas.microsoft.com/office/drawing/2014/main" id="{8DD7AD20-48B3-389F-C022-B838310B3EF5}"/>
              </a:ext>
            </a:extLst>
          </p:cNvPr>
          <p:cNvSpPr>
            <a:spLocks noGrp="1"/>
          </p:cNvSpPr>
          <p:nvPr>
            <p:ph idx="1"/>
          </p:nvPr>
        </p:nvSpPr>
        <p:spPr>
          <a:xfrm>
            <a:off x="628650" y="2374265"/>
            <a:ext cx="7886700" cy="3981930"/>
          </a:xfrm>
        </p:spPr>
        <p:txBody>
          <a:bodyPr>
            <a:normAutofit/>
          </a:bodyPr>
          <a:lstStyle/>
          <a:p>
            <a:r>
              <a:rPr lang="en-US" b="1" u="sng" dirty="0"/>
              <a:t>Question 1: </a:t>
            </a:r>
          </a:p>
          <a:p>
            <a:r>
              <a:rPr lang="en-US" b="1" dirty="0"/>
              <a:t>True or False. Sleep hygiene and physical exercise should be recommended in adult patients who are significantly affected by atopic dermatitis. True. </a:t>
            </a:r>
            <a:endParaRPr lang="en-US" dirty="0"/>
          </a:p>
          <a:p>
            <a:r>
              <a:rPr lang="en-US" b="1" u="sng" dirty="0"/>
              <a:t>Question 2: </a:t>
            </a:r>
          </a:p>
          <a:p>
            <a:r>
              <a:rPr lang="en-US" b="1" dirty="0"/>
              <a:t>True or False. In a Montreal cohort of 207 patients with AD 10% of patients had no disease remission in previous year. False. (1/3 patients)</a:t>
            </a:r>
          </a:p>
          <a:p>
            <a:r>
              <a:rPr lang="en-US" b="1" u="sng" dirty="0"/>
              <a:t>Question 3: </a:t>
            </a:r>
            <a:r>
              <a:rPr lang="en-US" b="1" dirty="0"/>
              <a:t>Name 3 types of psychotherapy that may be beneficial in patients affected by atopic dermatitis? 1)</a:t>
            </a:r>
            <a:r>
              <a:rPr lang="en-CA" sz="1600" b="1" i="1" dirty="0"/>
              <a:t>cognitive behavioral therapy (CBT)</a:t>
            </a:r>
            <a:r>
              <a:rPr lang="en-CA" sz="1600" i="1" dirty="0"/>
              <a:t>, 2) </a:t>
            </a:r>
            <a:r>
              <a:rPr lang="en-CA" sz="1600" b="1" i="1" dirty="0"/>
              <a:t>acceptance/commitment therapy, 3) mindfulness</a:t>
            </a:r>
            <a:r>
              <a:rPr lang="en-CA" sz="1600" i="1" dirty="0"/>
              <a:t>, 4) </a:t>
            </a:r>
            <a:r>
              <a:rPr lang="en-CA" sz="1600" b="1" i="1" dirty="0"/>
              <a:t>habit reversa</a:t>
            </a:r>
            <a:r>
              <a:rPr lang="en-CA" sz="1600" i="1" dirty="0"/>
              <a:t>l training , 5)</a:t>
            </a:r>
            <a:r>
              <a:rPr lang="en-CA" sz="1600" b="1" i="1" dirty="0"/>
              <a:t>breathing</a:t>
            </a:r>
            <a:r>
              <a:rPr lang="en-CA" sz="1600" i="1" dirty="0"/>
              <a:t> and </a:t>
            </a:r>
            <a:r>
              <a:rPr lang="en-CA" sz="1600" b="1" i="1" dirty="0"/>
              <a:t>deep muscle relaxation.</a:t>
            </a:r>
            <a:endParaRPr lang="en-US" b="1" dirty="0"/>
          </a:p>
        </p:txBody>
      </p:sp>
    </p:spTree>
    <p:extLst>
      <p:ext uri="{BB962C8B-B14F-4D97-AF65-F5344CB8AC3E}">
        <p14:creationId xmlns:p14="http://schemas.microsoft.com/office/powerpoint/2010/main" val="349548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9B2E4C-D7BC-D249-9E2A-8FA8CA81B2DA}"/>
              </a:ext>
            </a:extLst>
          </p:cNvPr>
          <p:cNvSpPr>
            <a:spLocks noGrp="1"/>
          </p:cNvSpPr>
          <p:nvPr>
            <p:ph sz="half" idx="1"/>
          </p:nvPr>
        </p:nvSpPr>
        <p:spPr>
          <a:xfrm>
            <a:off x="628650" y="1413852"/>
            <a:ext cx="3943350" cy="4763111"/>
          </a:xfr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b="1" dirty="0">
                <a:solidFill>
                  <a:schemeClr val="tx1"/>
                </a:solidFill>
                <a:latin typeface="+mn-lt"/>
                <a:cs typeface="+mn-cs"/>
              </a:rPr>
              <a:t>Yuka Asai</a:t>
            </a:r>
          </a:p>
          <a:p>
            <a:pPr indent="-228600">
              <a:lnSpc>
                <a:spcPct val="90000"/>
              </a:lnSpc>
              <a:spcAft>
                <a:spcPts val="600"/>
              </a:spcAft>
              <a:buFont typeface="Arial" panose="020B0604020202020204" pitchFamily="34" charset="0"/>
              <a:buChar char="•"/>
            </a:pPr>
            <a:r>
              <a:rPr lang="en-US" dirty="0">
                <a:solidFill>
                  <a:schemeClr val="tx1"/>
                </a:solidFill>
                <a:latin typeface="+mn-lt"/>
                <a:cs typeface="+mn-cs"/>
              </a:rPr>
              <a:t>Relationships with for-profit and/or non-profit organizations: </a:t>
            </a:r>
          </a:p>
          <a:p>
            <a:pPr marL="285750" indent="-228600">
              <a:lnSpc>
                <a:spcPct val="90000"/>
              </a:lnSpc>
              <a:spcAft>
                <a:spcPts val="600"/>
              </a:spcAft>
              <a:buFont typeface="Arial" panose="020B0604020202020204" pitchFamily="34" charset="0"/>
              <a:buChar char="•"/>
            </a:pPr>
            <a:r>
              <a:rPr lang="en-US" b="1" dirty="0">
                <a:solidFill>
                  <a:schemeClr val="tx1"/>
                </a:solidFill>
                <a:latin typeface="+mn-lt"/>
                <a:cs typeface="+mn-cs"/>
              </a:rPr>
              <a:t>Grant/Research Support: organization name</a:t>
            </a:r>
          </a:p>
          <a:p>
            <a:pPr marL="285750" indent="-228600">
              <a:lnSpc>
                <a:spcPct val="90000"/>
              </a:lnSpc>
              <a:spcAft>
                <a:spcPts val="600"/>
              </a:spcAft>
              <a:buFont typeface="Arial" panose="020B0604020202020204" pitchFamily="34" charset="0"/>
              <a:buChar char="•"/>
            </a:pPr>
            <a:r>
              <a:rPr lang="en-CA" dirty="0">
                <a:latin typeface="+mn-lt"/>
              </a:rPr>
              <a:t>Grants: Sanofi Canada, AbbVie, Pfizer, Canadian Dermatology Foundation, Eczema Society of Canada; Eli Lilly</a:t>
            </a:r>
          </a:p>
          <a:p>
            <a:pPr marL="285750" indent="-228600">
              <a:lnSpc>
                <a:spcPct val="90000"/>
              </a:lnSpc>
              <a:spcAft>
                <a:spcPts val="600"/>
              </a:spcAft>
              <a:buFont typeface="Arial" panose="020B0604020202020204" pitchFamily="34" charset="0"/>
              <a:buChar char="•"/>
            </a:pPr>
            <a:r>
              <a:rPr lang="en-CA" dirty="0">
                <a:latin typeface="+mn-lt"/>
              </a:rPr>
              <a:t>Clinical trials: Novartis and Leo Pharma</a:t>
            </a:r>
            <a:endParaRPr lang="en-US" b="1" dirty="0">
              <a:solidFill>
                <a:schemeClr val="tx1"/>
              </a:solidFill>
              <a:latin typeface="+mn-lt"/>
              <a:cs typeface="+mn-cs"/>
            </a:endParaRPr>
          </a:p>
          <a:p>
            <a:pPr marL="285750" indent="-228600">
              <a:lnSpc>
                <a:spcPct val="90000"/>
              </a:lnSpc>
              <a:spcAft>
                <a:spcPts val="600"/>
              </a:spcAft>
              <a:buFont typeface="Arial" panose="020B0604020202020204" pitchFamily="34" charset="0"/>
              <a:buChar char="•"/>
            </a:pPr>
            <a:r>
              <a:rPr lang="en-US" b="1" dirty="0">
                <a:solidFill>
                  <a:schemeClr val="tx1"/>
                </a:solidFill>
                <a:latin typeface="+mn-lt"/>
                <a:cs typeface="+mn-cs"/>
              </a:rPr>
              <a:t>Speakers Bureau/Honoraria: organization name</a:t>
            </a:r>
          </a:p>
          <a:p>
            <a:pPr marL="285750" indent="-228600">
              <a:lnSpc>
                <a:spcPct val="90000"/>
              </a:lnSpc>
              <a:spcAft>
                <a:spcPts val="600"/>
              </a:spcAft>
              <a:buFont typeface="Arial" panose="020B0604020202020204" pitchFamily="34" charset="0"/>
              <a:buChar char="•"/>
            </a:pPr>
            <a:r>
              <a:rPr lang="en-CA" dirty="0">
                <a:latin typeface="+mn-lt"/>
              </a:rPr>
              <a:t>Pfizer, Novartis, </a:t>
            </a:r>
            <a:r>
              <a:rPr lang="en-CA" dirty="0" err="1">
                <a:latin typeface="+mn-lt"/>
              </a:rPr>
              <a:t>Miravo</a:t>
            </a:r>
            <a:r>
              <a:rPr lang="en-CA" dirty="0">
                <a:latin typeface="+mn-lt"/>
              </a:rPr>
              <a:t>, Sun Pharma, Leo Pharma, AbbVie, Sanofi, Eli Lilly, UCB, </a:t>
            </a:r>
            <a:r>
              <a:rPr lang="en-CA" dirty="0" err="1">
                <a:latin typeface="+mn-lt"/>
              </a:rPr>
              <a:t>L’Oreal</a:t>
            </a:r>
            <a:r>
              <a:rPr lang="en-CA" dirty="0">
                <a:latin typeface="+mn-lt"/>
              </a:rPr>
              <a:t>, Kyowa Kirin</a:t>
            </a:r>
            <a:endParaRPr lang="en-US" b="1" dirty="0">
              <a:solidFill>
                <a:schemeClr val="tx1"/>
              </a:solidFill>
              <a:latin typeface="+mn-lt"/>
              <a:cs typeface="+mn-cs"/>
            </a:endParaRPr>
          </a:p>
          <a:p>
            <a:pPr marL="285750" indent="-228600">
              <a:lnSpc>
                <a:spcPct val="90000"/>
              </a:lnSpc>
              <a:spcAft>
                <a:spcPts val="600"/>
              </a:spcAft>
              <a:buFont typeface="Arial" panose="020B0604020202020204" pitchFamily="34" charset="0"/>
              <a:buChar char="•"/>
            </a:pPr>
            <a:r>
              <a:rPr lang="en-US" b="1" dirty="0">
                <a:solidFill>
                  <a:schemeClr val="tx1"/>
                </a:solidFill>
                <a:latin typeface="+mn-lt"/>
                <a:cs typeface="+mn-cs"/>
              </a:rPr>
              <a:t>Other: organization name</a:t>
            </a:r>
          </a:p>
          <a:p>
            <a:pPr marL="285750" indent="-228600">
              <a:lnSpc>
                <a:spcPct val="90000"/>
              </a:lnSpc>
              <a:spcAft>
                <a:spcPts val="600"/>
              </a:spcAft>
              <a:buFont typeface="Arial" panose="020B0604020202020204" pitchFamily="34" charset="0"/>
              <a:buChar char="•"/>
            </a:pPr>
            <a:r>
              <a:rPr lang="en-CA" dirty="0">
                <a:latin typeface="+mn-lt"/>
              </a:rPr>
              <a:t>Board and executive member: Canadian Dermatology Foundation</a:t>
            </a:r>
          </a:p>
          <a:p>
            <a:pPr marL="285750" indent="-228600">
              <a:lnSpc>
                <a:spcPct val="90000"/>
              </a:lnSpc>
              <a:spcAft>
                <a:spcPts val="600"/>
              </a:spcAft>
              <a:buFont typeface="Arial" panose="020B0604020202020204" pitchFamily="34" charset="0"/>
              <a:buChar char="•"/>
            </a:pPr>
            <a:r>
              <a:rPr lang="en-CA" dirty="0">
                <a:latin typeface="+mn-lt"/>
              </a:rPr>
              <a:t>Employee of Queen’s University</a:t>
            </a:r>
          </a:p>
        </p:txBody>
      </p:sp>
      <p:pic>
        <p:nvPicPr>
          <p:cNvPr id="4" name="Picture 4" descr="A picture containing dark, star, outdoor object, colorful&#10;&#10;Description automatically generated">
            <a:extLst>
              <a:ext uri="{FF2B5EF4-FFF2-40B4-BE49-F238E27FC236}">
                <a16:creationId xmlns:a16="http://schemas.microsoft.com/office/drawing/2014/main" id="{4FBDA2CF-1AC8-07A4-DA8E-692A5E175198}"/>
              </a:ext>
            </a:extLst>
          </p:cNvPr>
          <p:cNvPicPr>
            <a:picLocks noChangeAspect="1"/>
          </p:cNvPicPr>
          <p:nvPr/>
        </p:nvPicPr>
        <p:blipFill rotWithShape="1">
          <a:blip r:embed="rId2"/>
          <a:srcRect l="12243" r="34286" b="2"/>
          <a:stretch/>
        </p:blipFill>
        <p:spPr>
          <a:xfrm>
            <a:off x="4722015" y="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itle 1">
            <a:extLst>
              <a:ext uri="{FF2B5EF4-FFF2-40B4-BE49-F238E27FC236}">
                <a16:creationId xmlns:a16="http://schemas.microsoft.com/office/drawing/2014/main" id="{D75D1885-49B2-25A5-C6A2-0446CD9E7292}"/>
              </a:ext>
            </a:extLst>
          </p:cNvPr>
          <p:cNvSpPr txBox="1">
            <a:spLocks/>
          </p:cNvSpPr>
          <p:nvPr/>
        </p:nvSpPr>
        <p:spPr>
          <a:xfrm>
            <a:off x="628650" y="527411"/>
            <a:ext cx="7886700" cy="886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ysClr val="windowText" lastClr="000000"/>
                </a:solidFill>
                <a:latin typeface="Arial Black" panose="020B0604020202020204" pitchFamily="34" charset="0"/>
                <a:ea typeface="+mj-ea"/>
                <a:cs typeface="Arial Black" panose="020B0604020202020204" pitchFamily="34" charset="0"/>
              </a:defRPr>
            </a:lvl1pPr>
          </a:lstStyle>
          <a:p>
            <a:r>
              <a:rPr lang="en-US" dirty="0">
                <a:solidFill>
                  <a:schemeClr val="tx1">
                    <a:lumMod val="95000"/>
                    <a:lumOff val="5000"/>
                  </a:schemeClr>
                </a:solidFill>
                <a:latin typeface="Arial Black"/>
              </a:rPr>
              <a:t>Disclosures</a:t>
            </a:r>
            <a:endParaRPr lang="en-US" dirty="0">
              <a:solidFill>
                <a:schemeClr val="tx1">
                  <a:lumMod val="95000"/>
                  <a:lumOff val="5000"/>
                </a:schemeClr>
              </a:solidFill>
            </a:endParaRPr>
          </a:p>
        </p:txBody>
      </p:sp>
    </p:spTree>
    <p:extLst>
      <p:ext uri="{BB962C8B-B14F-4D97-AF65-F5344CB8AC3E}">
        <p14:creationId xmlns:p14="http://schemas.microsoft.com/office/powerpoint/2010/main" val="14962339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B58B-C722-684E-8E3B-0299DEAE6E1E}"/>
              </a:ext>
            </a:extLst>
          </p:cNvPr>
          <p:cNvSpPr>
            <a:spLocks noGrp="1"/>
          </p:cNvSpPr>
          <p:nvPr>
            <p:ph type="title"/>
          </p:nvPr>
        </p:nvSpPr>
        <p:spPr>
          <a:xfrm>
            <a:off x="628649" y="629920"/>
            <a:ext cx="8283855" cy="886441"/>
          </a:xfrm>
        </p:spPr>
        <p:txBody>
          <a:bodyPr>
            <a:noAutofit/>
          </a:bodyPr>
          <a:lstStyle/>
          <a:p>
            <a:r>
              <a:rPr lang="en-US" dirty="0">
                <a:solidFill>
                  <a:schemeClr val="tx1">
                    <a:lumMod val="95000"/>
                    <a:lumOff val="5000"/>
                  </a:schemeClr>
                </a:solidFill>
                <a:latin typeface="Arial Black"/>
              </a:rPr>
              <a:t>Key Takeaway: Vote via Annotation</a:t>
            </a:r>
            <a:endParaRPr lang="en-US" dirty="0">
              <a:solidFill>
                <a:schemeClr val="tx1">
                  <a:lumMod val="95000"/>
                  <a:lumOff val="5000"/>
                </a:schemeClr>
              </a:solidFill>
            </a:endParaRPr>
          </a:p>
        </p:txBody>
      </p:sp>
      <p:sp>
        <p:nvSpPr>
          <p:cNvPr id="3" name="Content Placeholder 2">
            <a:extLst>
              <a:ext uri="{FF2B5EF4-FFF2-40B4-BE49-F238E27FC236}">
                <a16:creationId xmlns:a16="http://schemas.microsoft.com/office/drawing/2014/main" id="{9A302899-68EE-D246-A1C3-6030755AA48F}"/>
              </a:ext>
            </a:extLst>
          </p:cNvPr>
          <p:cNvSpPr>
            <a:spLocks noGrp="1"/>
          </p:cNvSpPr>
          <p:nvPr>
            <p:ph idx="1"/>
          </p:nvPr>
        </p:nvSpPr>
        <p:spPr>
          <a:xfrm>
            <a:off x="231494" y="1825624"/>
            <a:ext cx="8681010" cy="5032376"/>
          </a:xfrm>
        </p:spPr>
        <p:txBody>
          <a:bodyPr vert="horz" lIns="91440" tIns="45720" rIns="91440" bIns="45720" rtlCol="0" anchor="t">
            <a:normAutofit/>
          </a:bodyPr>
          <a:lstStyle/>
          <a:p>
            <a:pPr marL="457200" indent="-457200">
              <a:lnSpc>
                <a:spcPct val="115000"/>
              </a:lnSpc>
              <a:buFont typeface="+mj-lt"/>
              <a:buAutoNum type="arabicPeriod"/>
            </a:pPr>
            <a:r>
              <a:rPr lang="en-CA" sz="1900" b="1" dirty="0">
                <a:ea typeface="Calibri" panose="020F0502020204030204" pitchFamily="34" charset="0"/>
              </a:rPr>
              <a:t>Quality of life (QOL) impact in patients who have atopic dermatitis (AD)</a:t>
            </a:r>
          </a:p>
          <a:p>
            <a:pPr marL="457200" indent="-457200">
              <a:lnSpc>
                <a:spcPct val="115000"/>
              </a:lnSpc>
              <a:buFont typeface="+mj-lt"/>
              <a:buAutoNum type="arabicPeriod"/>
            </a:pPr>
            <a:endParaRPr lang="en-CA" sz="1900" b="1" dirty="0">
              <a:ea typeface="Calibri" panose="020F0502020204030204" pitchFamily="34" charset="0"/>
            </a:endParaRPr>
          </a:p>
          <a:p>
            <a:pPr marL="457200" lvl="0" indent="-457200">
              <a:lnSpc>
                <a:spcPct val="115000"/>
              </a:lnSpc>
              <a:buFont typeface="+mj-lt"/>
              <a:buAutoNum type="arabicPeriod"/>
            </a:pPr>
            <a:r>
              <a:rPr lang="en-CA" sz="1900" b="1" u="none" strike="noStrike" dirty="0">
                <a:effectLst/>
                <a:ea typeface="Calibri" panose="020F0502020204030204" pitchFamily="34" charset="0"/>
              </a:rPr>
              <a:t>Approach to addressing </a:t>
            </a:r>
            <a:r>
              <a:rPr lang="en-CA" sz="1900" b="1" dirty="0">
                <a:ea typeface="Calibri" panose="020F0502020204030204" pitchFamily="34" charset="0"/>
              </a:rPr>
              <a:t>mental health sequelae in patients with AD</a:t>
            </a:r>
          </a:p>
          <a:p>
            <a:pPr marL="457200" lvl="0" indent="-457200">
              <a:lnSpc>
                <a:spcPct val="115000"/>
              </a:lnSpc>
              <a:buFont typeface="+mj-lt"/>
              <a:buAutoNum type="arabicPeriod"/>
            </a:pPr>
            <a:endParaRPr lang="en-CA" sz="1900" b="1" u="none" strike="noStrike" dirty="0">
              <a:effectLst/>
              <a:ea typeface="Calibri" panose="020F0502020204030204" pitchFamily="34" charset="0"/>
            </a:endParaRPr>
          </a:p>
          <a:p>
            <a:pPr marL="457200" lvl="0" indent="-457200">
              <a:lnSpc>
                <a:spcPct val="115000"/>
              </a:lnSpc>
              <a:buFont typeface="+mj-lt"/>
              <a:buAutoNum type="arabicPeriod"/>
            </a:pPr>
            <a:r>
              <a:rPr lang="en-CA" sz="1900" b="1" u="none" strike="noStrike" dirty="0">
                <a:effectLst/>
                <a:ea typeface="Calibri" panose="020F0502020204030204" pitchFamily="34" charset="0"/>
              </a:rPr>
              <a:t>Ev</a:t>
            </a:r>
            <a:r>
              <a:rPr lang="en-CA" sz="1900" b="1" dirty="0">
                <a:ea typeface="Calibri" panose="020F0502020204030204" pitchFamily="34" charset="0"/>
              </a:rPr>
              <a:t>idence-based interventions for mental health sequelae in patients with AD</a:t>
            </a:r>
            <a:endParaRPr lang="en-CA" sz="1900" b="1" u="none" strike="noStrike" dirty="0">
              <a:effectLst/>
              <a:ea typeface="Calibri" panose="020F0502020204030204" pitchFamily="34" charset="0"/>
            </a:endParaRPr>
          </a:p>
          <a:p>
            <a:pPr marL="457200" lvl="1" indent="0">
              <a:lnSpc>
                <a:spcPct val="115000"/>
              </a:lnSpc>
              <a:buNone/>
            </a:pPr>
            <a:endParaRPr lang="en-CA" sz="1900" i="1" dirty="0"/>
          </a:p>
          <a:p>
            <a:pPr marL="800100" lvl="1" indent="-342900">
              <a:lnSpc>
                <a:spcPct val="115000"/>
              </a:lnSpc>
              <a:buFont typeface="+mj-lt"/>
              <a:buAutoNum type="alphaUcPeriod"/>
            </a:pPr>
            <a:endParaRPr lang="en-CA" sz="1900" b="1" dirty="0"/>
          </a:p>
          <a:p>
            <a:pPr marL="457200" lvl="1" indent="0">
              <a:lnSpc>
                <a:spcPct val="115000"/>
              </a:lnSpc>
              <a:buNone/>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7881851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054F3-1340-025A-EDFE-C8680A885FA1}"/>
              </a:ext>
            </a:extLst>
          </p:cNvPr>
          <p:cNvSpPr>
            <a:spLocks noGrp="1"/>
          </p:cNvSpPr>
          <p:nvPr>
            <p:ph type="title"/>
          </p:nvPr>
        </p:nvSpPr>
        <p:spPr/>
        <p:txBody>
          <a:bodyPr/>
          <a:lstStyle/>
          <a:p>
            <a:r>
              <a:rPr lang="en-CA" dirty="0"/>
              <a:t>FINAL DISCUSSION AND POLLING</a:t>
            </a:r>
          </a:p>
        </p:txBody>
      </p:sp>
      <p:sp>
        <p:nvSpPr>
          <p:cNvPr id="5" name="Text Placeholder 4">
            <a:extLst>
              <a:ext uri="{FF2B5EF4-FFF2-40B4-BE49-F238E27FC236}">
                <a16:creationId xmlns:a16="http://schemas.microsoft.com/office/drawing/2014/main" id="{39EDCCBA-96F3-BA3B-85C5-1C8DFE0BE82D}"/>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2095384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B8F4B-C97C-53B3-B5F0-ECC63B6B0F05}"/>
              </a:ext>
            </a:extLst>
          </p:cNvPr>
          <p:cNvSpPr>
            <a:spLocks noGrp="1"/>
          </p:cNvSpPr>
          <p:nvPr>
            <p:ph type="title"/>
          </p:nvPr>
        </p:nvSpPr>
        <p:spPr/>
        <p:txBody>
          <a:bodyPr/>
          <a:lstStyle/>
          <a:p>
            <a:r>
              <a:rPr lang="en-CA" dirty="0"/>
              <a:t>Roundtable Discussion</a:t>
            </a:r>
          </a:p>
        </p:txBody>
      </p:sp>
      <p:sp>
        <p:nvSpPr>
          <p:cNvPr id="5" name="Content Placeholder 4">
            <a:extLst>
              <a:ext uri="{FF2B5EF4-FFF2-40B4-BE49-F238E27FC236}">
                <a16:creationId xmlns:a16="http://schemas.microsoft.com/office/drawing/2014/main" id="{1DD81301-1142-5FEC-70BC-0B13174CED60}"/>
              </a:ext>
            </a:extLst>
          </p:cNvPr>
          <p:cNvSpPr>
            <a:spLocks noGrp="1"/>
          </p:cNvSpPr>
          <p:nvPr>
            <p:ph idx="1"/>
          </p:nvPr>
        </p:nvSpPr>
        <p:spPr/>
        <p:txBody>
          <a:bodyPr>
            <a:normAutofit fontScale="25000" lnSpcReduction="20000"/>
          </a:bodyPr>
          <a:lstStyle/>
          <a:p>
            <a:r>
              <a:rPr lang="en-US" sz="8000" dirty="0"/>
              <a:t>What added topics would be needed to consider this a well-rounded curriculum for AD?</a:t>
            </a:r>
          </a:p>
          <a:p>
            <a:endParaRPr lang="en-US" sz="8000" dirty="0"/>
          </a:p>
          <a:p>
            <a:r>
              <a:rPr lang="en-US" sz="8000" dirty="0"/>
              <a:t>What medium could be used to share this information? </a:t>
            </a:r>
          </a:p>
          <a:p>
            <a:endParaRPr lang="en-US" sz="8000" dirty="0"/>
          </a:p>
          <a:p>
            <a:r>
              <a:rPr lang="en-US" sz="8000" dirty="0"/>
              <a:t>How should this information be updated?</a:t>
            </a:r>
          </a:p>
          <a:p>
            <a:endParaRPr lang="en-US" sz="8000" dirty="0"/>
          </a:p>
          <a:p>
            <a:r>
              <a:rPr lang="en-US" sz="8000" dirty="0"/>
              <a:t>Is there evidence of bias?</a:t>
            </a:r>
          </a:p>
          <a:p>
            <a:endParaRPr lang="en-US" sz="8000" dirty="0"/>
          </a:p>
          <a:p>
            <a:r>
              <a:rPr lang="en-US" sz="8000" dirty="0"/>
              <a:t>Is this appropriate to share with the Canadian Dermatology Association or other physician associations?</a:t>
            </a:r>
          </a:p>
          <a:p>
            <a:endParaRPr lang="en-CA" dirty="0"/>
          </a:p>
        </p:txBody>
      </p:sp>
    </p:spTree>
    <p:extLst>
      <p:ext uri="{BB962C8B-B14F-4D97-AF65-F5344CB8AC3E}">
        <p14:creationId xmlns:p14="http://schemas.microsoft.com/office/powerpoint/2010/main" val="31562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barn(inVertical)">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422A-36A3-AD6D-85FE-9F4FF81F92FE}"/>
              </a:ext>
            </a:extLst>
          </p:cNvPr>
          <p:cNvSpPr>
            <a:spLocks noGrp="1"/>
          </p:cNvSpPr>
          <p:nvPr>
            <p:ph type="title"/>
          </p:nvPr>
        </p:nvSpPr>
        <p:spPr/>
        <p:txBody>
          <a:bodyPr>
            <a:normAutofit/>
          </a:bodyPr>
          <a:lstStyle/>
          <a:p>
            <a:r>
              <a:rPr lang="en-CA" dirty="0">
                <a:solidFill>
                  <a:schemeClr val="tx1"/>
                </a:solidFill>
                <a:latin typeface="Arial Black" panose="020B0A04020102020204" pitchFamily="34" charset="0"/>
              </a:rPr>
              <a:t>End of Session Polling</a:t>
            </a:r>
          </a:p>
        </p:txBody>
      </p:sp>
      <p:sp>
        <p:nvSpPr>
          <p:cNvPr id="3" name="Content Placeholder 2">
            <a:extLst>
              <a:ext uri="{FF2B5EF4-FFF2-40B4-BE49-F238E27FC236}">
                <a16:creationId xmlns:a16="http://schemas.microsoft.com/office/drawing/2014/main" id="{3500BE53-A517-71AA-A495-4400B7168C54}"/>
              </a:ext>
            </a:extLst>
          </p:cNvPr>
          <p:cNvSpPr>
            <a:spLocks noGrp="1"/>
          </p:cNvSpPr>
          <p:nvPr>
            <p:ph idx="1"/>
          </p:nvPr>
        </p:nvSpPr>
        <p:spPr/>
        <p:txBody>
          <a:bodyPr>
            <a:normAutofit/>
          </a:bodyPr>
          <a:lstStyle/>
          <a:p>
            <a:pPr marL="0" indent="0">
              <a:buNone/>
            </a:pPr>
            <a:r>
              <a:rPr lang="en-CA" sz="1400" b="1" u="sng" dirty="0">
                <a:ea typeface="Calibri" panose="020F0502020204030204" pitchFamily="34" charset="0"/>
              </a:rPr>
              <a:t>END OF SESSION (POLLING within zoom):</a:t>
            </a:r>
            <a:endParaRPr lang="en-CA" sz="1400" dirty="0">
              <a:ea typeface="Calibri" panose="020F0502020204030204" pitchFamily="34" charset="0"/>
            </a:endParaRPr>
          </a:p>
          <a:p>
            <a:pPr marL="0" indent="0">
              <a:buNone/>
            </a:pPr>
            <a:endParaRPr lang="en-CA" sz="1400" dirty="0">
              <a:ea typeface="Calibri" panose="020F0502020204030204" pitchFamily="34" charset="0"/>
            </a:endParaRPr>
          </a:p>
          <a:p>
            <a:pPr>
              <a:buFont typeface="Wingdings" panose="05000000000000000000" pitchFamily="2" charset="2"/>
              <a:buChar char="Ø"/>
            </a:pPr>
            <a:r>
              <a:rPr lang="en-CA" sz="1400" dirty="0">
                <a:ea typeface="Calibri" panose="020F0502020204030204" pitchFamily="34" charset="0"/>
              </a:rPr>
              <a:t>From the syllabus, </a:t>
            </a:r>
            <a:r>
              <a:rPr lang="en-CA" sz="1400" b="1" dirty="0">
                <a:ea typeface="Calibri" panose="020F0502020204030204" pitchFamily="34" charset="0"/>
              </a:rPr>
              <a:t>rank the Topics</a:t>
            </a:r>
            <a:r>
              <a:rPr lang="en-CA" sz="1400" dirty="0">
                <a:ea typeface="Calibri" panose="020F0502020204030204" pitchFamily="34" charset="0"/>
              </a:rPr>
              <a:t> for relevance to a dermatologist and/or dermatology trainee</a:t>
            </a:r>
          </a:p>
          <a:p>
            <a:pPr>
              <a:buFont typeface="Wingdings" panose="05000000000000000000" pitchFamily="2" charset="2"/>
              <a:buChar char="Ø"/>
            </a:pPr>
            <a:endParaRPr lang="en-CA" sz="1400" dirty="0">
              <a:ea typeface="Calibri" panose="020F0502020204030204" pitchFamily="34" charset="0"/>
            </a:endParaRPr>
          </a:p>
          <a:p>
            <a:pPr>
              <a:buFont typeface="Wingdings" panose="05000000000000000000" pitchFamily="2" charset="2"/>
              <a:buChar char="Ø"/>
            </a:pPr>
            <a:r>
              <a:rPr lang="en-CA" sz="1400" dirty="0">
                <a:ea typeface="Calibri" panose="020F0502020204030204" pitchFamily="34" charset="0"/>
              </a:rPr>
              <a:t>From the syllabus, </a:t>
            </a:r>
            <a:r>
              <a:rPr lang="en-CA" sz="1400" b="1" dirty="0">
                <a:ea typeface="Calibri" panose="020F0502020204030204" pitchFamily="34" charset="0"/>
              </a:rPr>
              <a:t>rank the Topics</a:t>
            </a:r>
            <a:r>
              <a:rPr lang="en-CA" sz="1400" dirty="0">
                <a:ea typeface="Calibri" panose="020F0502020204030204" pitchFamily="34" charset="0"/>
              </a:rPr>
              <a:t> for relevance to a GP/FP</a:t>
            </a:r>
          </a:p>
          <a:p>
            <a:pPr>
              <a:buFont typeface="Wingdings" panose="05000000000000000000" pitchFamily="2" charset="2"/>
              <a:buChar char="Ø"/>
            </a:pPr>
            <a:endParaRPr lang="en-CA" sz="1400" dirty="0">
              <a:ea typeface="Calibri" panose="020F0502020204030204" pitchFamily="34" charset="0"/>
            </a:endParaRPr>
          </a:p>
          <a:p>
            <a:pPr>
              <a:buFont typeface="Wingdings" panose="05000000000000000000" pitchFamily="2" charset="2"/>
              <a:buChar char="Ø"/>
            </a:pPr>
            <a:r>
              <a:rPr lang="en-CA" sz="1400" dirty="0">
                <a:ea typeface="Calibri" panose="020F0502020204030204" pitchFamily="34" charset="0"/>
              </a:rPr>
              <a:t>From the syllabus, </a:t>
            </a:r>
            <a:r>
              <a:rPr lang="en-CA" sz="1400" b="1" dirty="0">
                <a:ea typeface="Calibri" panose="020F0502020204030204" pitchFamily="34" charset="0"/>
              </a:rPr>
              <a:t>rank the Topics</a:t>
            </a:r>
            <a:r>
              <a:rPr lang="en-CA" sz="1400" dirty="0">
                <a:ea typeface="Calibri" panose="020F0502020204030204" pitchFamily="34" charset="0"/>
              </a:rPr>
              <a:t> for relevance for a patient</a:t>
            </a:r>
          </a:p>
          <a:p>
            <a:pPr marL="0" indent="0">
              <a:buNone/>
            </a:pPr>
            <a:endParaRPr lang="en-CA" sz="135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36798511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422A-36A3-AD6D-85FE-9F4FF81F92FE}"/>
              </a:ext>
            </a:extLst>
          </p:cNvPr>
          <p:cNvSpPr>
            <a:spLocks noGrp="1"/>
          </p:cNvSpPr>
          <p:nvPr>
            <p:ph type="title"/>
          </p:nvPr>
        </p:nvSpPr>
        <p:spPr/>
        <p:txBody>
          <a:bodyPr>
            <a:normAutofit/>
          </a:bodyPr>
          <a:lstStyle/>
          <a:p>
            <a:r>
              <a:rPr lang="en-CA" dirty="0">
                <a:solidFill>
                  <a:schemeClr val="tx1"/>
                </a:solidFill>
                <a:latin typeface="Arial Black" panose="020B0A04020102020204" pitchFamily="34" charset="0"/>
              </a:rPr>
              <a:t>End of Session Polling</a:t>
            </a:r>
          </a:p>
        </p:txBody>
      </p:sp>
      <p:sp>
        <p:nvSpPr>
          <p:cNvPr id="3" name="Content Placeholder 2">
            <a:extLst>
              <a:ext uri="{FF2B5EF4-FFF2-40B4-BE49-F238E27FC236}">
                <a16:creationId xmlns:a16="http://schemas.microsoft.com/office/drawing/2014/main" id="{3500BE53-A517-71AA-A495-4400B7168C54}"/>
              </a:ext>
            </a:extLst>
          </p:cNvPr>
          <p:cNvSpPr>
            <a:spLocks noGrp="1"/>
          </p:cNvSpPr>
          <p:nvPr>
            <p:ph idx="1"/>
          </p:nvPr>
        </p:nvSpPr>
        <p:spPr>
          <a:xfrm>
            <a:off x="628650" y="1825624"/>
            <a:ext cx="8515350" cy="4402455"/>
          </a:xfrm>
        </p:spPr>
        <p:txBody>
          <a:bodyPr>
            <a:normAutofit fontScale="55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What is the impact of this *distilled* information on you or your practice?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25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My practice will be changed and improved</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Yes</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25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Yes, what aspect was (will be) changed or improved?</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Diagnostic approach</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Therapeutic approach</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Disease prevention or health education</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Prognostic approach</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25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 From this information…</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learned something new</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information confirmed I am doing the right thing</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am reassured</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am reminded of something I already knew</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am dissatisfied</a:t>
            </a:r>
          </a:p>
          <a:p>
            <a:pPr marL="0" indent="0">
              <a:buNone/>
            </a:pPr>
            <a:endParaRPr lang="en-CA" sz="135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dirty="0"/>
          </a:p>
        </p:txBody>
      </p:sp>
    </p:spTree>
    <p:extLst>
      <p:ext uri="{BB962C8B-B14F-4D97-AF65-F5344CB8AC3E}">
        <p14:creationId xmlns:p14="http://schemas.microsoft.com/office/powerpoint/2010/main" val="31564054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117664-5D78-88C8-3200-E97C0934D5CB}"/>
              </a:ext>
            </a:extLst>
          </p:cNvPr>
          <p:cNvSpPr>
            <a:spLocks noGrp="1"/>
          </p:cNvSpPr>
          <p:nvPr>
            <p:ph type="title"/>
          </p:nvPr>
        </p:nvSpPr>
        <p:spPr/>
        <p:txBody>
          <a:bodyPr/>
          <a:lstStyle/>
          <a:p>
            <a:r>
              <a:rPr lang="en-CA" dirty="0"/>
              <a:t>CLOSING REMARKS &amp; ADJOURNMENT</a:t>
            </a:r>
          </a:p>
        </p:txBody>
      </p:sp>
    </p:spTree>
    <p:extLst>
      <p:ext uri="{BB962C8B-B14F-4D97-AF65-F5344CB8AC3E}">
        <p14:creationId xmlns:p14="http://schemas.microsoft.com/office/powerpoint/2010/main" val="23394676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opics_Community Panel Roundtable_Summary deck" id="{CED6AD37-C655-7A41-828D-603B016A4CA7}" vid="{4D194FA2-BC08-B242-9D7D-DEE311D387A3}"/>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057342BD4E7B4C9513F57E7CC07D44" ma:contentTypeVersion="16" ma:contentTypeDescription="Create a new document." ma:contentTypeScope="" ma:versionID="381fbf80044e2cb014c5407fbc144b97">
  <xsd:schema xmlns:xsd="http://www.w3.org/2001/XMLSchema" xmlns:xs="http://www.w3.org/2001/XMLSchema" xmlns:p="http://schemas.microsoft.com/office/2006/metadata/properties" xmlns:ns2="0ca6896c-b376-46b0-80e0-30037fee7068" xmlns:ns3="09c7dc5f-8d50-40e1-848e-800b39415f8e" targetNamespace="http://schemas.microsoft.com/office/2006/metadata/properties" ma:root="true" ma:fieldsID="69737ea6dae2a790aac28a41cb7f2c84" ns2:_="" ns3:_="">
    <xsd:import namespace="0ca6896c-b376-46b0-80e0-30037fee7068"/>
    <xsd:import namespace="09c7dc5f-8d50-40e1-848e-800b39415f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a6896c-b376-46b0-80e0-30037fee70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aaf764-73f0-4b4c-b8e1-b7d465e080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c7dc5f-8d50-40e1-848e-800b39415f8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e812e1c-87e0-4bf8-b081-6190977739fc}" ma:internalName="TaxCatchAll" ma:showField="CatchAllData" ma:web="09c7dc5f-8d50-40e1-848e-800b39415f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9c7dc5f-8d50-40e1-848e-800b39415f8e" xsi:nil="true"/>
    <lcf76f155ced4ddcb4097134ff3c332f xmlns="0ca6896c-b376-46b0-80e0-30037fee7068">
      <Terms xmlns="http://schemas.microsoft.com/office/infopath/2007/PartnerControls"/>
    </lcf76f155ced4ddcb4097134ff3c332f>
    <SharedWithUsers xmlns="09c7dc5f-8d50-40e1-848e-800b39415f8e">
      <UserInfo>
        <DisplayName>Carolyn Sarah Jack, Ms</DisplayName>
        <AccountId>7</AccountId>
        <AccountType/>
      </UserInfo>
    </SharedWithUsers>
  </documentManagement>
</p:properties>
</file>

<file path=customXml/itemProps1.xml><?xml version="1.0" encoding="utf-8"?>
<ds:datastoreItem xmlns:ds="http://schemas.openxmlformats.org/officeDocument/2006/customXml" ds:itemID="{6CB30EF9-EF00-4C31-A97D-DE85F191291E}">
  <ds:schemaRefs>
    <ds:schemaRef ds:uri="09c7dc5f-8d50-40e1-848e-800b39415f8e"/>
    <ds:schemaRef ds:uri="0ca6896c-b376-46b0-80e0-30037fee70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712881-0757-45DA-AABD-91952328C5B5}">
  <ds:schemaRefs>
    <ds:schemaRef ds:uri="http://schemas.microsoft.com/sharepoint/v3/contenttype/forms"/>
  </ds:schemaRefs>
</ds:datastoreItem>
</file>

<file path=customXml/itemProps3.xml><?xml version="1.0" encoding="utf-8"?>
<ds:datastoreItem xmlns:ds="http://schemas.openxmlformats.org/officeDocument/2006/customXml" ds:itemID="{EB072210-78D9-4D14-A93F-DC8E547F87A7}">
  <ds:schemaRefs>
    <ds:schemaRef ds:uri="09c7dc5f-8d50-40e1-848e-800b39415f8e"/>
    <ds:schemaRef ds:uri="0ca6896c-b376-46b0-80e0-30037fee70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9484</Words>
  <Application>Microsoft Macintosh PowerPoint</Application>
  <PresentationFormat>On-screen Show (4:3)</PresentationFormat>
  <Paragraphs>1026</Paragraphs>
  <Slides>95</Slides>
  <Notes>65</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95</vt:i4>
      </vt:variant>
    </vt:vector>
  </HeadingPairs>
  <TitlesOfParts>
    <vt:vector size="107" baseType="lpstr">
      <vt:lpstr>Arial</vt:lpstr>
      <vt:lpstr>Arial Black</vt:lpstr>
      <vt:lpstr>Calibri</vt:lpstr>
      <vt:lpstr>Calibri (Body)</vt:lpstr>
      <vt:lpstr>Cambria Math</vt:lpstr>
      <vt:lpstr>Georgia</vt:lpstr>
      <vt:lpstr>SymbolMT</vt:lpstr>
      <vt:lpstr>Times New Roman</vt:lpstr>
      <vt:lpstr>Trebuchet MS</vt:lpstr>
      <vt:lpstr>Verdana</vt:lpstr>
      <vt:lpstr>Wingdings</vt:lpstr>
      <vt:lpstr>Office Theme</vt:lpstr>
      <vt:lpstr>MUHC’s Center of Excellence in Atopic Dermatitis  A-Topics Community Panel</vt:lpstr>
      <vt:lpstr>Welcome – Virtual Housekeeping</vt:lpstr>
      <vt:lpstr>Welcome – Virtual Housekeeping</vt:lpstr>
      <vt:lpstr>How to Annotate</vt:lpstr>
      <vt:lpstr>Practice using the “Annotate” function in Zoom</vt:lpstr>
      <vt:lpstr>Our Agenda This Evening…</vt:lpstr>
      <vt:lpstr>Let’s introduce ourselves…</vt:lpstr>
      <vt:lpstr>PowerPoint Presentation</vt:lpstr>
      <vt:lpstr>PowerPoint Presentation</vt:lpstr>
      <vt:lpstr>Key points for: Dermatology Trainees</vt:lpstr>
      <vt:lpstr>Key points for: General Practitioners </vt:lpstr>
      <vt:lpstr>Key points for: Adult-Adolescent Patients</vt:lpstr>
      <vt:lpstr>What added information is needed for… ?  </vt:lpstr>
      <vt:lpstr>Three points most relevant to my practice?   </vt:lpstr>
      <vt:lpstr>Prepare 2-3 post-video questions for derm trainees    (Multiple choice, true/false, and/or short-answer questions from topic)</vt:lpstr>
      <vt:lpstr>Key Takeaway: Vote via Annotation</vt:lpstr>
      <vt:lpstr>PowerPoint Presentation</vt:lpstr>
      <vt:lpstr>PowerPoint Presentation</vt:lpstr>
      <vt:lpstr>Key points for: Dermatology Trainees</vt:lpstr>
      <vt:lpstr>Key points for: General Practitioners </vt:lpstr>
      <vt:lpstr>Key points for: Adult-Adolescent Patients</vt:lpstr>
      <vt:lpstr>What added information is needed for… ?  </vt:lpstr>
      <vt:lpstr>Three points most relevant to my practice?   </vt:lpstr>
      <vt:lpstr>Prepare 2-3 post-video questions for derm trainees    (Multiple choice, true/false, and/or short-answer questions from topic)</vt:lpstr>
      <vt:lpstr>Key Takeaway: Vote via Annotation</vt:lpstr>
      <vt:lpstr>PowerPoint Presentation</vt:lpstr>
      <vt:lpstr>PowerPoint Presentation</vt:lpstr>
      <vt:lpstr>Key points for: Dermatology Trainees</vt:lpstr>
      <vt:lpstr>Key points for: Dermatology Trainees</vt:lpstr>
      <vt:lpstr>Key points for: General Practitioners </vt:lpstr>
      <vt:lpstr>Key points for: General Practitioners </vt:lpstr>
      <vt:lpstr>Key points for: Adult-Adolescent Patients</vt:lpstr>
      <vt:lpstr>Key points for: Adult-Adolescent Patients</vt:lpstr>
      <vt:lpstr>What added information is needed for… ?  </vt:lpstr>
      <vt:lpstr>What added information is needed for… ?  </vt:lpstr>
      <vt:lpstr>Three points most relevant to my practice?   </vt:lpstr>
      <vt:lpstr>Prepare 2-3 post-video questions for derm trainees    (Multiple choice, true/false, and/or short-answer questions from topic)</vt:lpstr>
      <vt:lpstr>Key Takeaway: Vote via Annotation</vt:lpstr>
      <vt:lpstr>PowerPoint Presentation</vt:lpstr>
      <vt:lpstr>PowerPoint Presentation</vt:lpstr>
      <vt:lpstr>Key points for: Dermatology Trainees</vt:lpstr>
      <vt:lpstr>Key points for: General Practitioners </vt:lpstr>
      <vt:lpstr>Key points for: Adult-Adolescent Patients</vt:lpstr>
      <vt:lpstr>What added information is needed for… ?  </vt:lpstr>
      <vt:lpstr>Three points most relevant to my practice?   </vt:lpstr>
      <vt:lpstr>Prepare 2-3 post-video questions for derm trainees    (Multiple choice, true/false, and/or short-answer questions from topic)</vt:lpstr>
      <vt:lpstr>Prepare 2-3 post-video questions for derm trainees    (Multiple choice, true/false, and/or short-answer questions from topic)</vt:lpstr>
      <vt:lpstr>Key Takeaway: Vote via Annotation</vt:lpstr>
      <vt:lpstr>PowerPoint Presentation</vt:lpstr>
      <vt:lpstr>PowerPoint Presentation</vt:lpstr>
      <vt:lpstr>Key points for: Dermatology Trainees</vt:lpstr>
      <vt:lpstr>Key points for: General Practicioners</vt:lpstr>
      <vt:lpstr>Key points for: Adult-Adolescent Patients</vt:lpstr>
      <vt:lpstr>What added information is needed for… ?  </vt:lpstr>
      <vt:lpstr>Three points most relevant to my practice?   </vt:lpstr>
      <vt:lpstr>Prepare 2-3 post-video questions for derm trainees    (Multiple choice, true/false, and/or short-answer questions from topic)</vt:lpstr>
      <vt:lpstr>Key Takeaway: Vote via Annotation</vt:lpstr>
      <vt:lpstr>PowerPoint Presentation</vt:lpstr>
      <vt:lpstr>PowerPoint Presentation</vt:lpstr>
      <vt:lpstr>Objectives: Asthma and AD</vt:lpstr>
      <vt:lpstr>Key points for: Dermatology Trainees</vt:lpstr>
      <vt:lpstr>PowerPoint Presentation</vt:lpstr>
      <vt:lpstr>PowerPoint Presentation</vt:lpstr>
      <vt:lpstr>PowerPoint Presentation</vt:lpstr>
      <vt:lpstr>Key points for General Practitioners </vt:lpstr>
      <vt:lpstr>PowerPoint Presentation</vt:lpstr>
      <vt:lpstr>PowerPoint Presentation</vt:lpstr>
      <vt:lpstr>Key points for Adult-Adolescent Patients</vt:lpstr>
      <vt:lpstr>What added information is needed for… ?  </vt:lpstr>
      <vt:lpstr>Three points most relevant to my practice?   </vt:lpstr>
      <vt:lpstr>Prepare 2-3 post-video questions for derm trainees    (Multiple choice, true/false, and/or short-answer questions from topic)</vt:lpstr>
      <vt:lpstr>Key Takeaway: Vote via Annotation</vt:lpstr>
      <vt:lpstr>PowerPoint Presentation</vt:lpstr>
      <vt:lpstr>PowerPoint Presentation</vt:lpstr>
      <vt:lpstr>Key points for: Dermatology Trainees</vt:lpstr>
      <vt:lpstr>Key points for: General Practitioners </vt:lpstr>
      <vt:lpstr>Key points for: Adult-Adolescent Patients</vt:lpstr>
      <vt:lpstr>What added information is needed for… ?  </vt:lpstr>
      <vt:lpstr>Three points most relevant to my practice?   </vt:lpstr>
      <vt:lpstr>Post-video questions for dermatology trainees    (</vt:lpstr>
      <vt:lpstr>Key Takeaway: Vote via Annotation</vt:lpstr>
      <vt:lpstr>PowerPoint Presentation</vt:lpstr>
      <vt:lpstr>PowerPoint Presentation</vt:lpstr>
      <vt:lpstr>Key points for: Dermatology Trainees</vt:lpstr>
      <vt:lpstr>Key points for: General Practitioners </vt:lpstr>
      <vt:lpstr>Key points for: Adult-Adolescent Patients</vt:lpstr>
      <vt:lpstr>What added information is needed for… ?  </vt:lpstr>
      <vt:lpstr>Three points most relevant to my practice?   </vt:lpstr>
      <vt:lpstr>Prepare 2-3 post-video questions for derm trainees    (Multiple choice, true/false, and/or short-answer questions from topic)</vt:lpstr>
      <vt:lpstr>Key Takeaway: Vote via Annotation</vt:lpstr>
      <vt:lpstr>FINAL DISCUSSION AND POLLING</vt:lpstr>
      <vt:lpstr>Roundtable Discussion</vt:lpstr>
      <vt:lpstr>End of Session Polling</vt:lpstr>
      <vt:lpstr>End of Session Polling</vt:lpstr>
      <vt:lpstr>CLOSING REMARKS &amp; ADJOURNMENT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MUHC’s Center of Excellence in Atopic Dermatitis  A-Topics Community Panel</dc:title>
  <dc:subject/>
  <dc:creator>Valerie Jack</dc:creator>
  <cp:keywords/>
  <dc:description/>
  <cp:lastModifiedBy>Valerie Jack</cp:lastModifiedBy>
  <cp:revision>1</cp:revision>
  <dcterms:created xsi:type="dcterms:W3CDTF">2023-06-12T18:50:19Z</dcterms:created>
  <dcterms:modified xsi:type="dcterms:W3CDTF">2023-06-12T18:50:30Z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0x010100BF057342BD4E7B4C9513F57E7CC07D44</vt:lpwstr>
  </property>
  <property fmtid="{D5CDD505-2E9C-101B-9397-08002B2CF9AE}" pid="3" name="MediaServiceImageTags">
    <vt:lpwstr/>
  </property>
</Properties>
</file>