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145707973" r:id="rId5"/>
    <p:sldId id="2147472074" r:id="rId6"/>
    <p:sldId id="2147472075" r:id="rId7"/>
    <p:sldId id="2147472076" r:id="rId8"/>
    <p:sldId id="2147472077" r:id="rId9"/>
    <p:sldId id="2147472078" r:id="rId10"/>
    <p:sldId id="2147472079" r:id="rId11"/>
    <p:sldId id="2147472080" r:id="rId12"/>
    <p:sldId id="21457079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B415B8-C68A-D49B-BF2C-380136303182}" name="Valerie Jack" initials="VJ" userId="S::valerie.jack@mail.mcgill.ca::bc8a4918-3d7b-459b-b7c7-90d1f3543ae4" providerId="AD"/>
  <p188:author id="{5C9D35D9-1DDA-23E6-CE1E-F08C0177CE24}" name="Carolyn Sarah Jack, Ms" initials="CM" userId="S::carolyn.jack@mcgill.ca::154d5134-21b6-41bc-a815-eb8679469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Dutton, Ms." initials="LDM" lastIdx="6" clrIdx="0">
    <p:extLst>
      <p:ext uri="{19B8F6BF-5375-455C-9EA6-DF929625EA0E}">
        <p15:presenceInfo xmlns:p15="http://schemas.microsoft.com/office/powerpoint/2012/main" userId="S-1-5-21-2570627339-595396017-2782738742-1122526" providerId="AD"/>
      </p:ext>
    </p:extLst>
  </p:cmAuthor>
  <p:cmAuthor id="2" name="Maryse Masse" initials="MM" lastIdx="2" clrIdx="1">
    <p:extLst>
      <p:ext uri="{19B8F6BF-5375-455C-9EA6-DF929625EA0E}">
        <p15:presenceInfo xmlns:p15="http://schemas.microsoft.com/office/powerpoint/2012/main" userId="S-1-5-21-2570627339-595396017-2782738742-1030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2F"/>
    <a:srgbClr val="0B2E3D"/>
    <a:srgbClr val="275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22"/>
    <p:restoredTop sz="95604" autoAdjust="0"/>
  </p:normalViewPr>
  <p:slideViewPr>
    <p:cSldViewPr snapToGrid="0" snapToObjects="1">
      <p:cViewPr varScale="1">
        <p:scale>
          <a:sx n="105" d="100"/>
          <a:sy n="105" d="100"/>
        </p:scale>
        <p:origin x="8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38B01-C10C-D347-B5BB-61833818970C}" type="datetimeFigureOut">
              <a:rPr lang="en-CA" smtClean="0"/>
              <a:t>2023-06-12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FA58-6825-3C4B-955E-F01B328B72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4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Voix de signalement qui sont ciblés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51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Projet </a:t>
            </a:r>
            <a:r>
              <a:rPr lang="fr-CA" dirty="0" err="1"/>
              <a:t>educatif</a:t>
            </a:r>
            <a:r>
              <a:rPr lang="fr-CA" dirty="0"/>
              <a:t> </a:t>
            </a:r>
          </a:p>
          <a:p>
            <a:r>
              <a:rPr lang="fr-CA" dirty="0"/>
              <a:t>Pas de lien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62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1- </a:t>
            </a:r>
            <a:r>
              <a:rPr lang="en-CA" dirty="0" err="1"/>
              <a:t>pierre</a:t>
            </a:r>
            <a:r>
              <a:rPr lang="en-CA" dirty="0"/>
              <a:t> </a:t>
            </a:r>
            <a:r>
              <a:rPr lang="en-CA" dirty="0" err="1"/>
              <a:t>angulaire</a:t>
            </a:r>
            <a:r>
              <a:rPr lang="en-CA" dirty="0"/>
              <a:t>, profile </a:t>
            </a:r>
            <a:r>
              <a:rPr lang="en-CA" dirty="0" err="1"/>
              <a:t>cytokinien</a:t>
            </a:r>
            <a:r>
              <a:rPr lang="en-CA" dirty="0"/>
              <a:t>, </a:t>
            </a:r>
            <a:r>
              <a:rPr lang="en-CA" dirty="0" err="1"/>
              <a:t>habileter</a:t>
            </a:r>
            <a:r>
              <a:rPr lang="en-CA" dirty="0"/>
              <a:t> patient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IVL = </a:t>
            </a:r>
            <a:r>
              <a:rPr lang="en-CA" dirty="0" err="1"/>
              <a:t>involucrin</a:t>
            </a:r>
            <a:r>
              <a:rPr lang="en-CA" dirty="0"/>
              <a:t> </a:t>
            </a:r>
          </a:p>
          <a:p>
            <a:r>
              <a:rPr lang="en-CA" dirty="0" err="1"/>
              <a:t>Iiné</a:t>
            </a:r>
            <a:r>
              <a:rPr lang="en-CA" dirty="0"/>
              <a:t> </a:t>
            </a:r>
            <a:r>
              <a:rPr lang="en-CA" dirty="0" err="1"/>
              <a:t>systeme</a:t>
            </a:r>
            <a:r>
              <a:rPr lang="en-CA" dirty="0"/>
              <a:t> </a:t>
            </a:r>
            <a:r>
              <a:rPr lang="en-CA" dirty="0" err="1"/>
              <a:t>immunitaire</a:t>
            </a:r>
            <a:r>
              <a:rPr lang="en-CA" dirty="0"/>
              <a:t> </a:t>
            </a:r>
            <a:r>
              <a:rPr lang="en-CA" dirty="0" err="1"/>
              <a:t>dadapté</a:t>
            </a:r>
            <a:r>
              <a:rPr lang="en-CA" dirty="0"/>
              <a:t> </a:t>
            </a:r>
          </a:p>
          <a:p>
            <a:r>
              <a:rPr lang="en-CA" dirty="0" err="1"/>
              <a:t>Hapten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83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CA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Ciblé</a:t>
            </a:r>
            <a:endParaRPr lang="en-CA" dirty="0"/>
          </a:p>
          <a:p>
            <a:r>
              <a:rPr lang="en-CA" dirty="0" err="1"/>
              <a:t>Cible</a:t>
            </a:r>
            <a:r>
              <a:rPr lang="en-CA" dirty="0"/>
              <a:t> plus </a:t>
            </a:r>
            <a:r>
              <a:rPr lang="en-CA" dirty="0" err="1"/>
              <a:t>specifique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07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Habiliter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>
              <a:effectLst/>
              <a:latin typeface="SymbolM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0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1- </a:t>
            </a:r>
            <a:r>
              <a:rPr lang="en-CA" dirty="0" err="1"/>
              <a:t>pierre</a:t>
            </a:r>
            <a:r>
              <a:rPr lang="en-CA" dirty="0"/>
              <a:t> </a:t>
            </a:r>
            <a:r>
              <a:rPr lang="en-CA" dirty="0" err="1"/>
              <a:t>angulaire</a:t>
            </a:r>
            <a:r>
              <a:rPr lang="en-CA" dirty="0"/>
              <a:t>, profile </a:t>
            </a:r>
            <a:r>
              <a:rPr lang="en-CA" dirty="0" err="1"/>
              <a:t>cytokinien</a:t>
            </a:r>
            <a:endParaRPr lang="en-CA" dirty="0"/>
          </a:p>
          <a:p>
            <a:endParaRPr lang="en-CA" dirty="0"/>
          </a:p>
          <a:p>
            <a:r>
              <a:rPr lang="en-CA" dirty="0"/>
              <a:t>IVL = </a:t>
            </a:r>
            <a:r>
              <a:rPr lang="en-CA" dirty="0" err="1"/>
              <a:t>involucrin</a:t>
            </a:r>
            <a:r>
              <a:rPr lang="en-CA" dirty="0"/>
              <a:t> </a:t>
            </a:r>
          </a:p>
          <a:p>
            <a:r>
              <a:rPr lang="en-CA" dirty="0" err="1"/>
              <a:t>Iiné</a:t>
            </a:r>
            <a:r>
              <a:rPr lang="en-CA" dirty="0"/>
              <a:t> </a:t>
            </a:r>
            <a:r>
              <a:rPr lang="en-CA" dirty="0" err="1"/>
              <a:t>systeme</a:t>
            </a:r>
            <a:r>
              <a:rPr lang="en-CA" dirty="0"/>
              <a:t> </a:t>
            </a:r>
            <a:r>
              <a:rPr lang="en-CA" dirty="0" err="1"/>
              <a:t>immunitaire</a:t>
            </a:r>
            <a:r>
              <a:rPr lang="en-CA" dirty="0"/>
              <a:t> </a:t>
            </a:r>
            <a:r>
              <a:rPr lang="en-CA" dirty="0" err="1"/>
              <a:t>dadapté</a:t>
            </a:r>
            <a:r>
              <a:rPr lang="en-CA" dirty="0"/>
              <a:t> </a:t>
            </a:r>
          </a:p>
          <a:p>
            <a:r>
              <a:rPr lang="en-CA" dirty="0" err="1"/>
              <a:t>Hapten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793F182-5CB3-B14F-93B0-D12A60DE3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3" b="3873"/>
          <a:stretch/>
        </p:blipFill>
        <p:spPr>
          <a:xfrm>
            <a:off x="0" y="-10633"/>
            <a:ext cx="9180000" cy="601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6819" y="2136535"/>
            <a:ext cx="6725093" cy="165989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1516"/>
            <a:ext cx="6858000" cy="7565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0670" y="6266974"/>
            <a:ext cx="2057400" cy="401638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E9BF8-33A8-FB46-9907-85831F0E1892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2E70B-00B4-BE4D-A019-4662E86E4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09237"/>
            <a:ext cx="862965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B7F6-0CCC-457C-B9EE-74F324E8EF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6664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F3371F6-980F-054D-8862-8AC2D23DF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3" b="3873"/>
          <a:stretch/>
        </p:blipFill>
        <p:spPr>
          <a:xfrm>
            <a:off x="0" y="-10633"/>
            <a:ext cx="9180000" cy="601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46960"/>
            <a:ext cx="7886700" cy="136144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11945"/>
            <a:ext cx="7886700" cy="7140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0350" y="6295391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B3503-92AA-A241-AA0B-17FA76CD91CB}"/>
              </a:ext>
            </a:extLst>
          </p:cNvPr>
          <p:cNvSpPr/>
          <p:nvPr userDrawn="1"/>
        </p:nvSpPr>
        <p:spPr>
          <a:xfrm>
            <a:off x="717482" y="3820795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91D5E0-4ED3-6A4C-87E4-D57A4F533348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C0A50E-7648-234F-9C2D-12B5BD25EB0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F848E-4FD9-7B4B-8CB5-115798887D5C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F6E5D0-8A34-4242-B671-452821A2E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770077-0996-2349-B471-9BD83F2BEF2F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51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AEB6B-DF3B-FC4D-AA15-8DB3E1593D3E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DAA6E-87F3-9541-ADC2-6E7839AD4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B76607-BB04-714D-B846-AB4BA3B1A090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87599"/>
            <a:ext cx="7886700" cy="3342641"/>
          </a:xfrm>
        </p:spPr>
        <p:txBody>
          <a:bodyPr numCol="2" spcCol="1440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AEB6B-DF3B-FC4D-AA15-8DB3E1593D3E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5B6707-F990-A048-8CDA-F124E5188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90700"/>
            <a:ext cx="7886700" cy="525463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4886B2-A684-9D4F-92AF-8E95C6076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AC5008-4751-2C4D-9717-D2F0A96114A8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078843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2753"/>
            <a:ext cx="3868340" cy="6423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620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62751"/>
            <a:ext cx="3887391" cy="6423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620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9801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B3A37-35C7-F04B-A48F-D495082E0AC5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E403F4-0803-FF49-84F3-5DEDD31BA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0D175-8666-6B4F-9C71-13B42D6637CE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078843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2753"/>
            <a:ext cx="7691198" cy="53500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7691198" cy="3225165"/>
          </a:xfrm>
        </p:spPr>
        <p:txBody>
          <a:bodyPr numCol="2" spcCol="14400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B3A37-35C7-F04B-A48F-D495082E0AC5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0AAA2-5C11-C845-9A01-A8BC24E5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533BB1-C6B6-004E-8F0D-D02638698547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09CE7-B6A2-CB47-847A-8EDFF49BA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9875D3-7B07-F64B-B752-022BCA66671D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0E940-4B01-6648-97CE-913E38B5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FC56600-A683-4546-9031-AD0B30EC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35000"/>
          </a:blip>
          <a:srcRect l="1768" t="10070" r="1759" b="-141"/>
          <a:stretch/>
        </p:blipFill>
        <p:spPr>
          <a:xfrm>
            <a:off x="0" y="-10633"/>
            <a:ext cx="9144000" cy="60263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9920"/>
            <a:ext cx="7886700" cy="88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1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548" y="6275071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CD4C-658C-CD48-8F1B-A53254DB6C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438043-D56F-A848-AD5F-6F637614FB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192" y="6158204"/>
            <a:ext cx="3208514" cy="5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3" r:id="rId5"/>
    <p:sldLayoutId id="2147483665" r:id="rId6"/>
    <p:sldLayoutId id="2147483672" r:id="rId7"/>
    <p:sldLayoutId id="2147483667" r:id="rId8"/>
    <p:sldLayoutId id="2147483668" r:id="rId9"/>
    <p:sldLayoutId id="2147483669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ysClr val="windowText" lastClr="0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DE84C-0F00-1540-FC50-597661BB03E2}"/>
              </a:ext>
            </a:extLst>
          </p:cNvPr>
          <p:cNvSpPr txBox="1">
            <a:spLocks/>
          </p:cNvSpPr>
          <p:nvPr/>
        </p:nvSpPr>
        <p:spPr>
          <a:xfrm>
            <a:off x="1373443" y="1538020"/>
            <a:ext cx="6725093" cy="165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ysClr val="windowText" lastClr="0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</a:rPr>
              <a:t>A-Topics: Topic 2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</a:rPr>
              <a:t>Translational aspects in pathobiology of AD: Targeting molecular Pathways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4167FD6-C8DB-E8A5-2CEB-51778A262EE2}"/>
              </a:ext>
            </a:extLst>
          </p:cNvPr>
          <p:cNvSpPr txBox="1">
            <a:spLocks/>
          </p:cNvSpPr>
          <p:nvPr/>
        </p:nvSpPr>
        <p:spPr>
          <a:xfrm>
            <a:off x="0" y="3035823"/>
            <a:ext cx="8866208" cy="1476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Scientific Panelist: Professor Thomas Bieber, MD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panelist :Dr Catherine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Morin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Affiliations: Dermatologist CHUM, Director Allergic and Occupation Contact Dermatitis Clinic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Assistant professor University of Montreal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27A6912-AA71-1C5C-578E-AE7400653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80" y="5377814"/>
            <a:ext cx="1570232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3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2E4C-D7BC-D249-9E2A-8FA8CA81B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333297"/>
            <a:ext cx="3464715" cy="384366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Dr Catherine </a:t>
            </a:r>
            <a:r>
              <a:rPr lang="en-US" sz="1700" b="1" dirty="0" err="1">
                <a:solidFill>
                  <a:schemeClr val="tx1"/>
                </a:solidFill>
                <a:latin typeface="+mn-lt"/>
                <a:cs typeface="+mn-cs"/>
              </a:rPr>
              <a:t>Besner</a:t>
            </a: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 Morin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Relationships with for-profit and/or non-profit organizations: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Grant/Research Support: </a:t>
            </a:r>
            <a:b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-University of Montreal (educational grant)</a:t>
            </a:r>
            <a:endParaRPr lang="en-US" sz="17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Speakers Bureau/Honoraria: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- </a:t>
            </a: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Janssen 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Sanofy</a:t>
            </a: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Vichy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 pharma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fr-CA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Johnson and Johnson</a:t>
            </a: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Galderma</a:t>
            </a:r>
          </a:p>
        </p:txBody>
      </p:sp>
      <p:pic>
        <p:nvPicPr>
          <p:cNvPr id="4" name="Picture 4" descr="A picture containing dark, star, outdoor object, colorful&#10;&#10;Description automatically generated">
            <a:extLst>
              <a:ext uri="{FF2B5EF4-FFF2-40B4-BE49-F238E27FC236}">
                <a16:creationId xmlns:a16="http://schemas.microsoft.com/office/drawing/2014/main" id="{4FBDA2CF-1AC8-07A4-DA8E-692A5E175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43" r="34286" b="2"/>
          <a:stretch/>
        </p:blipFill>
        <p:spPr>
          <a:xfrm>
            <a:off x="4722015" y="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5D1885-49B2-25A5-C6A2-0446CD9E7292}"/>
              </a:ext>
            </a:extLst>
          </p:cNvPr>
          <p:cNvSpPr txBox="1">
            <a:spLocks/>
          </p:cNvSpPr>
          <p:nvPr/>
        </p:nvSpPr>
        <p:spPr>
          <a:xfrm>
            <a:off x="628650" y="527411"/>
            <a:ext cx="7886700" cy="88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ysClr val="windowText" lastClr="0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/>
                <a:ea typeface="+mj-ea"/>
              </a:rPr>
              <a:t>Disclosures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658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points for: Dermatology </a:t>
            </a:r>
            <a:r>
              <a:rPr lang="en-US" dirty="0">
                <a:solidFill>
                  <a:srgbClr val="000000"/>
                </a:solidFill>
                <a:latin typeface="Arial Black"/>
              </a:rPr>
              <a:t>Trainees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02899-68EE-D246-A1C3-6030755AA4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679950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CA" sz="700" b="1" u="none" strike="noStrike" dirty="0">
                    <a:effectLst/>
                    <a:ea typeface="Calibri" panose="020F0502020204030204" pitchFamily="34" charset="0"/>
                  </a:rPr>
                  <a:t>At the beginning, activation of the innate system in the skin (PHASE 1)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u="none" strike="noStrike" dirty="0">
                    <a:effectLst/>
                    <a:ea typeface="Calibri" panose="020F0502020204030204" pitchFamily="34" charset="0"/>
                  </a:rPr>
                  <a:t>Allergens ? Irritant? Environmental factors (tissue damage)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u="none" strike="noStrike" dirty="0">
                    <a:effectLst/>
                    <a:ea typeface="Calibri" panose="020F0502020204030204" pitchFamily="34" charset="0"/>
                  </a:rPr>
                  <a:t>PHASE 2: </a:t>
                </a:r>
                <a:r>
                  <a:rPr lang="en-CA" sz="700" b="1" dirty="0">
                    <a:ea typeface="Calibri" panose="020F0502020204030204" pitchFamily="34" charset="0"/>
                  </a:rPr>
                  <a:t>adaptive immune response</a:t>
                </a:r>
              </a:p>
              <a:p>
                <a:pPr marL="1257300" lvl="2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u="none" strike="noStrike" dirty="0">
                    <a:effectLst/>
                    <a:ea typeface="Calibri" panose="020F0502020204030204" pitchFamily="34" charset="0"/>
                  </a:rPr>
                  <a:t>Core TH2 </a:t>
                </a:r>
                <a:r>
                  <a:rPr lang="en-CA" sz="700" b="1" u="none" strike="noStrike" dirty="0">
                    <a:effectLst/>
                    <a:ea typeface="Calibri" panose="020F0502020204030204" pitchFamily="34" charset="0"/>
                    <a:sym typeface="Wingdings" pitchFamily="2" charset="2"/>
                  </a:rPr>
                  <a:t>Ige</a:t>
                </a:r>
                <a:r>
                  <a:rPr lang="en-CA" sz="700" b="1" dirty="0">
                    <a:ea typeface="Calibri" panose="020F0502020204030204" pitchFamily="34" charset="0"/>
                    <a:sym typeface="Wingdings" pitchFamily="2" charset="2"/>
                  </a:rPr>
                  <a:t> sensitization to allergens</a:t>
                </a:r>
              </a:p>
              <a:p>
                <a:pPr marL="1257300" lvl="2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u="none" strike="noStrike" dirty="0">
                    <a:effectLst/>
                    <a:ea typeface="Calibri" panose="020F0502020204030204" pitchFamily="34" charset="0"/>
                  </a:rPr>
                  <a:t>TH1,TH22,TH17</a:t>
                </a:r>
              </a:p>
              <a:p>
                <a:pPr marL="1257300" lvl="2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dirty="0">
                    <a:ea typeface="Calibri" panose="020F0502020204030204" pitchFamily="34" charset="0"/>
                  </a:rPr>
                  <a:t>Atopic dermatitis has different phenotypes that correlate with different cytokines profiles depending on age and /or ethnic background</a:t>
                </a:r>
                <a:r>
                  <a:rPr lang="en-CA" sz="700" b="1" u="none" strike="noStrike" dirty="0">
                    <a:effectLst/>
                    <a:ea typeface="Calibri" panose="020F0502020204030204" pitchFamily="34" charset="0"/>
                  </a:rPr>
                  <a:t>… </a:t>
                </a:r>
              </a:p>
              <a:p>
                <a:pPr marL="1714500" lvl="3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dirty="0">
                    <a:ea typeface="Calibri" panose="020F0502020204030204" pitchFamily="34" charset="0"/>
                  </a:rPr>
                  <a:t>Evolution of the immune dysregulation through time: TH2, Th22,TH17 in infant and as you get older TH1 also present not just Th2</a:t>
                </a:r>
              </a:p>
              <a:p>
                <a:pPr marL="1714500" lvl="3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dirty="0">
                    <a:ea typeface="Calibri" panose="020F0502020204030204" pitchFamily="34" charset="0"/>
                  </a:rPr>
                  <a:t>African American only Th2 and TH22, Asian more TH22,17</a:t>
                </a:r>
                <a:endParaRPr lang="en-CA" sz="700" b="1" u="none" strike="noStrike" dirty="0">
                  <a:effectLst/>
                  <a:ea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lphaUcPeriod"/>
                </a:pPr>
                <a:r>
                  <a:rPr lang="en-CA" sz="700" b="1" dirty="0">
                    <a:ea typeface="Calibri" panose="020F0502020204030204" pitchFamily="34" charset="0"/>
                  </a:rPr>
                  <a:t>Ige sensitization to SELF-proteins (worsen by itch/scratch cycle)</a:t>
                </a:r>
                <a:r>
                  <a:rPr lang="en-CA" sz="700" b="1" dirty="0">
                    <a:ea typeface="Calibri" panose="020F0502020204030204" pitchFamily="34" charset="0"/>
                    <a:sym typeface="Wingdings" pitchFamily="2" charset="2"/>
                  </a:rPr>
                  <a:t> autoimmune disease </a:t>
                </a:r>
              </a:p>
              <a:p>
                <a:pPr marL="342900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i="1" dirty="0">
                    <a:ea typeface="Calibri" panose="020F0502020204030204" pitchFamily="34" charset="0"/>
                  </a:rPr>
                  <a:t>IL-13 is the main cytokine in AD</a:t>
                </a:r>
                <a:endParaRPr lang="en-CA" sz="700" b="1" dirty="0">
                  <a:ea typeface="Calibri" panose="020F0502020204030204" pitchFamily="34" charset="0"/>
                </a:endParaRPr>
              </a:p>
              <a:p>
                <a:pPr marL="971550" lvl="1" indent="-514350">
                  <a:buSzPct val="114999"/>
                  <a:buFont typeface="+mj-lt"/>
                  <a:buAutoNum type="alphaUcPeriod"/>
                </a:pPr>
                <a:r>
                  <a:rPr lang="en-CA" sz="700" i="1" dirty="0"/>
                  <a:t>Increase IL-31, inflammatory trafficking, mast cell activation, eosinophils recruitments, staph aureus colonization, ceramide and sphingomyelin content; decrease epidermal barrier proteins (FLG,LOR, IVL), keratinocyte differentiation; is pruritogenic</a:t>
                </a:r>
                <a:endParaRPr lang="en-CA" sz="700" b="0" i="1" dirty="0">
                  <a:effectLst/>
                </a:endParaRPr>
              </a:p>
              <a:p>
                <a:pPr marL="971550" lvl="1" indent="-514350">
                  <a:buSzPct val="114999"/>
                  <a:buFont typeface="+mj-lt"/>
                  <a:buAutoNum type="alphaUcPeriod"/>
                </a:pPr>
                <a:r>
                  <a:rPr lang="en-CA" sz="700" b="0" i="1" dirty="0">
                    <a:effectLst/>
                  </a:rPr>
                  <a:t>Dupilumab block IL-4</a:t>
                </a:r>
                <a14:m>
                  <m:oMath xmlns:m="http://schemas.openxmlformats.org/officeDocument/2006/math">
                    <m:r>
                      <a:rPr lang="en-CA" sz="7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700" b="0" i="1" dirty="0">
                    <a:effectLst/>
                  </a:rPr>
                  <a:t> receptor, </a:t>
                </a:r>
                <a:r>
                  <a:rPr lang="en-CA" sz="700" i="1" dirty="0"/>
                  <a:t>preventing  IL-13 and Il-4 signaling </a:t>
                </a:r>
                <a:endParaRPr lang="en-CA" sz="700" b="0" i="1" dirty="0">
                  <a:effectLst/>
                </a:endParaRPr>
              </a:p>
              <a:p>
                <a:pPr marL="971550" lvl="1" indent="-514350">
                  <a:buSzPct val="114999"/>
                  <a:buFont typeface="+mj-lt"/>
                  <a:buAutoNum type="alphaUcPeriod"/>
                </a:pPr>
                <a:r>
                  <a:rPr lang="en-CA" sz="700" b="0" i="1" dirty="0">
                    <a:effectLst/>
                  </a:rPr>
                  <a:t>Tralokinumab interacts with IL-13 itself </a:t>
                </a:r>
              </a:p>
              <a:p>
                <a:pPr marL="342900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CA" sz="700" b="1" dirty="0"/>
                  <a:t>Jak 1,2,3, TYR2 are intracellular tyrosine kinase. They are important to many different cytokines and growth factors, leading to diverse roles, some welcome and physiological, some promoting AD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CA" sz="700" b="1" dirty="0"/>
                  <a:t>Jak-2 is related to many physiological function such as lymphoid and myeloid differentiation, haematopoiesis, growth, anabolic metabolism, lipid metabolism, bone resorption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800" b="1" dirty="0"/>
                  <a:t>Jak inhibitors are small enough that they can be used topically </a:t>
                </a:r>
              </a:p>
              <a:p>
                <a:pPr marL="342900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Soon: </a:t>
                </a:r>
                <a:r>
                  <a:rPr lang="en-US" sz="700" b="1" dirty="0" err="1"/>
                  <a:t>Amlitelimab</a:t>
                </a:r>
                <a:r>
                  <a:rPr lang="en-US" sz="700" b="1" dirty="0"/>
                  <a:t> the first in class targeted therapy acting “upstream” of the inflammatory cascade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By blocking OX40L, inhibit the contact between antigen presenting cell and the effector t-cell (phase 1)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Could stop inflammation at a very early stage .</a:t>
                </a:r>
              </a:p>
              <a:p>
                <a:pPr marL="800100" lvl="1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Early treatments with new targeted treatment may stop</a:t>
                </a:r>
              </a:p>
              <a:p>
                <a:pPr marL="1257300" lvl="2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Atopic march (AR, asthma, food allergy)</a:t>
                </a:r>
              </a:p>
              <a:p>
                <a:pPr marL="1257300" lvl="2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Stop the progression of the disease (mild-severe)</a:t>
                </a:r>
              </a:p>
              <a:p>
                <a:pPr marL="1257300" lvl="2" indent="-342900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sz="700" b="1" dirty="0"/>
                  <a:t>Prevent AD altogether in a genetically prone individual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02899-68EE-D246-A1C3-6030755AA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67995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1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7411"/>
            <a:ext cx="7886700" cy="8864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points for: </a:t>
            </a:r>
            <a:r>
              <a:rPr lang="en-US" dirty="0">
                <a:latin typeface="Arial Black"/>
              </a:rPr>
              <a:t>General Practitioners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41631" cy="494454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 Atopic dermatitis is a genetic disease where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Skin barrier defect : let irritants, allergens and pathogens 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Increase water loss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Immune dysregulation : chronic inflammation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Abnormal microbiome : increased staphylococcus aureus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endParaRPr lang="en-CA" sz="1900" b="1" i="1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Atopic dermatitis is a T-helper cell -2  (TH2) mediated disease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>
                <a:ea typeface="Calibri" panose="020F0502020204030204" pitchFamily="34" charset="0"/>
              </a:rPr>
              <a:t>The key role cytokine is interleukin-13 which is mainly produced in the skin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Atopic dermatitis has different phenotypes that correlate with different cytokines profiles / genetic mutations 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 err="1">
                <a:ea typeface="Calibri" panose="020F0502020204030204" pitchFamily="34" charset="0"/>
              </a:rPr>
              <a:t>A</a:t>
            </a:r>
            <a:r>
              <a:rPr lang="en-CA" sz="1900" b="1" u="none" strike="noStrike" dirty="0" err="1">
                <a:effectLst/>
                <a:ea typeface="Calibri" panose="020F0502020204030204" pitchFamily="34" charset="0"/>
              </a:rPr>
              <a:t>froamerican</a:t>
            </a: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 vs Asian vs </a:t>
            </a:r>
            <a:r>
              <a:rPr lang="en-CA" sz="1900" b="1" dirty="0">
                <a:ea typeface="Calibri" panose="020F0502020204030204" pitchFamily="34" charset="0"/>
              </a:rPr>
              <a:t>C</a:t>
            </a: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aucasian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>
                <a:ea typeface="Calibri" panose="020F0502020204030204" pitchFamily="34" charset="0"/>
              </a:rPr>
              <a:t>Severity of the disease 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Risk for Herpes Simplex Virus  </a:t>
            </a:r>
            <a:r>
              <a:rPr lang="en-CA" sz="1900" b="1" dirty="0">
                <a:ea typeface="Calibri" panose="020F0502020204030204" pitchFamily="34" charset="0"/>
              </a:rPr>
              <a:t>infection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>
                <a:ea typeface="Calibri" panose="020F0502020204030204" pitchFamily="34" charset="0"/>
              </a:rPr>
              <a:t>Onset of the disease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Response to specific treatments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Atopic march 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/>
              <a:t>A subset of patients with AD might subsequently develop food allergy, asthma, allergic rhinitis and /or eosinophilic oesophagitis later in life.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/>
              <a:t>With early intervention from biologics and new medications, we might “change or stop” the course of this atopic march and prevent further medical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194909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points for: Adult-Adolescent Patients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551A9D-64FA-D5AD-CE42-F718686B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046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 Atopic dermatitis is not caused by a single “allergy”. There is not 1 cause for this disease.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It’s a predisposition that comes from complex genetic background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It is not 1 gene that is passed on from 1 parent to a child, but a combination of dozen of genes.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Most common inflammatory skin condition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It’s a disease where: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Skin barrier is not as effective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Letting microbes, irritants and allergens come in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>
                <a:ea typeface="Calibri" panose="020F0502020204030204" pitchFamily="34" charset="0"/>
              </a:rPr>
              <a:t>Letting water out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>
                <a:ea typeface="Calibri" panose="020F0502020204030204" pitchFamily="34" charset="0"/>
              </a:rPr>
              <a:t>Inflammation made by your own body and skin is not well regulated, the body is attacking the skin, further damaging the barrier and making the skin red and itchy.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Environmental factors can make it worse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Some can develop allergies that can worsen their AD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Irritants will damage the skin barrier, making AD worse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 Don’t discourage !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/>
              <a:t> 72 compagnies currently working on treatments for atopic dermatitis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/>
              <a:t>Jak inhibitor are a class of medication. They have a larger number of targets and therefore might have more potential side effects. 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/>
              <a:t>Can be taken by pill or in the near future applied on the skin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b="1" dirty="0"/>
              <a:t>Biologics are a class of medication. The target of biologics is more focused. 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B96B75-1B67-541F-ACD8-4252650DF74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8241631" cy="4944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4999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3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added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information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is needed for…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1472"/>
            <a:ext cx="7886700" cy="36150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Dermatology Trainees (e.g. for a fellowship curriculum)</a:t>
            </a:r>
            <a:endParaRPr lang="en-US" sz="1400" b="1" dirty="0"/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More details on different types of receptors and where they are found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1400" b="1" dirty="0"/>
              <a:t>Type 1 vs type 2  IL-4 et IL-13 receptors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JAK receptors role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Understanding the mechanisms upstream and the role of the innate system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Major mutations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General practitioners (e.g. For an accredited course)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More clinical details on the different phenotypes from different ethnic background (ex: Asian nummular, black prurigo </a:t>
            </a:r>
            <a:r>
              <a:rPr lang="en-US" sz="1400" b="1" dirty="0" err="1"/>
              <a:t>nodularis</a:t>
            </a:r>
            <a:r>
              <a:rPr lang="en-US" sz="1400" b="1" dirty="0"/>
              <a:t>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What is a TH2 disease, what is a T-helper?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Adult-adolescent patients (e.g. for an Eczema school)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CA" sz="1400" b="1" dirty="0">
                <a:ea typeface="Calibri" panose="020F0502020204030204" pitchFamily="34" charset="0"/>
              </a:rPr>
              <a:t>Event if the barrier is restored, the inflammation can still attack the skin from inside, all target needs to be controlled to get a hold on the disease</a:t>
            </a:r>
            <a:endParaRPr lang="en-CA" sz="1400" b="1" u="none" strike="noStrike" dirty="0">
              <a:effectLst/>
              <a:ea typeface="Calibri" panose="020F050202020403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What type of treatment targets which aspect of the AD pathophysiology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1400" b="1" dirty="0"/>
              <a:t>Why pathophysiology is important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7610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Three points most relevant to my practice?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Ige to self-protein</a:t>
            </a:r>
            <a:r>
              <a:rPr lang="en-US" dirty="0">
                <a:sym typeface="Wingdings" pitchFamily="2" charset="2"/>
              </a:rPr>
              <a:t> autoimmune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Disease modifying treatment : Atopic march , pre-clinical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Figure with JAK biological functions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96C04A-0839-6466-9C20-EA13DBE14BB7}"/>
              </a:ext>
            </a:extLst>
          </p:cNvPr>
          <p:cNvSpPr txBox="1">
            <a:spLocks/>
          </p:cNvSpPr>
          <p:nvPr/>
        </p:nvSpPr>
        <p:spPr>
          <a:xfrm>
            <a:off x="628650" y="4122928"/>
            <a:ext cx="7886700" cy="88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ysClr val="windowText" lastClr="0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Points relevant to my practice not found and/or irrelevant info?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10B199-6EEE-4789-FA54-8DF8461472D6}"/>
              </a:ext>
            </a:extLst>
          </p:cNvPr>
          <p:cNvSpPr txBox="1">
            <a:spLocks/>
          </p:cNvSpPr>
          <p:nvPr/>
        </p:nvSpPr>
        <p:spPr>
          <a:xfrm>
            <a:off x="628650" y="5050472"/>
            <a:ext cx="7886700" cy="361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certain treatments work better in specific ethnic population due to cytokine profile 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7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81D7-3177-A93D-E726-20FDB066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8" y="629920"/>
            <a:ext cx="7886700" cy="886441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2-3 post-video questions for </a:t>
            </a:r>
            <a:r>
              <a:rPr lang="en-US" dirty="0" err="1"/>
              <a:t>derm</a:t>
            </a:r>
            <a:r>
              <a:rPr lang="en-US" dirty="0"/>
              <a:t> trainees  </a:t>
            </a:r>
            <a:br>
              <a:rPr lang="en-US" dirty="0"/>
            </a:br>
            <a:br>
              <a:rPr lang="en-US" sz="1300" b="0" dirty="0"/>
            </a:br>
            <a:r>
              <a:rPr lang="en-US" sz="1600" b="0" dirty="0"/>
              <a:t>(Multiple choice, true/false, and/or short-answer questions from topic</a:t>
            </a:r>
            <a:r>
              <a:rPr lang="en-US" sz="1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AD20-48B3-389F-C022-B838310B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4265"/>
            <a:ext cx="7886700" cy="3615056"/>
          </a:xfrm>
        </p:spPr>
        <p:txBody>
          <a:bodyPr/>
          <a:lstStyle/>
          <a:p>
            <a:r>
              <a:rPr lang="en-US" b="1" dirty="0"/>
              <a:t>Question 1: What is the most important cytokine in atopic dermatitis?</a:t>
            </a:r>
          </a:p>
          <a:p>
            <a:endParaRPr lang="en-US" dirty="0"/>
          </a:p>
          <a:p>
            <a:r>
              <a:rPr lang="en-US" b="1" dirty="0"/>
              <a:t>Question 2: What is the atopic march? List the different elements in this atopic march in order (from first to last to manifest)</a:t>
            </a:r>
          </a:p>
        </p:txBody>
      </p:sp>
    </p:spTree>
    <p:extLst>
      <p:ext uri="{BB962C8B-B14F-4D97-AF65-F5344CB8AC3E}">
        <p14:creationId xmlns:p14="http://schemas.microsoft.com/office/powerpoint/2010/main" val="305956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9920"/>
            <a:ext cx="8249132" cy="8864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Takeaway: Vote via Annotation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9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800" b="1" u="none" strike="noStrike" dirty="0">
                <a:effectLst/>
                <a:ea typeface="Calibri" panose="020F0502020204030204" pitchFamily="34" charset="0"/>
              </a:rPr>
              <a:t>At the beginning, activation of the innate system in the skin (PHASE 1)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b="1" i="1" dirty="0">
                <a:ea typeface="Calibri" panose="020F0502020204030204" pitchFamily="34" charset="0"/>
              </a:rPr>
              <a:t>IL-13 is the main cytokine in AD</a:t>
            </a:r>
            <a:endParaRPr lang="en-CA" sz="1800" b="1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800" b="1" dirty="0"/>
              <a:t>Jak 1,2,3, TYR2 are intracellular tyrosine kinase. They are important to many different cytokines and growth factors, leading to diverse roles, some welcome and physiological, some promoting AD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b="1" dirty="0"/>
              <a:t>Soon: </a:t>
            </a:r>
            <a:r>
              <a:rPr lang="en-US" sz="1800" b="1" dirty="0" err="1"/>
              <a:t>Amlitelimab</a:t>
            </a:r>
            <a:r>
              <a:rPr lang="en-US" sz="1800" b="1" dirty="0"/>
              <a:t> the first in class targeted therapy acting “upstream” of the inflammatory cascade</a:t>
            </a:r>
          </a:p>
        </p:txBody>
      </p:sp>
    </p:spTree>
    <p:extLst>
      <p:ext uri="{BB962C8B-B14F-4D97-AF65-F5344CB8AC3E}">
        <p14:creationId xmlns:p14="http://schemas.microsoft.com/office/powerpoint/2010/main" val="67782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-Topics_Community Panel Roundtable_Summary deck" id="{CED6AD37-C655-7A41-828D-603B016A4CA7}" vid="{4D194FA2-BC08-B242-9D7D-DEE311D387A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57342BD4E7B4C9513F57E7CC07D44" ma:contentTypeVersion="16" ma:contentTypeDescription="Create a new document." ma:contentTypeScope="" ma:versionID="381fbf80044e2cb014c5407fbc144b97">
  <xsd:schema xmlns:xsd="http://www.w3.org/2001/XMLSchema" xmlns:xs="http://www.w3.org/2001/XMLSchema" xmlns:p="http://schemas.microsoft.com/office/2006/metadata/properties" xmlns:ns2="0ca6896c-b376-46b0-80e0-30037fee7068" xmlns:ns3="09c7dc5f-8d50-40e1-848e-800b39415f8e" targetNamespace="http://schemas.microsoft.com/office/2006/metadata/properties" ma:root="true" ma:fieldsID="69737ea6dae2a790aac28a41cb7f2c84" ns2:_="" ns3:_="">
    <xsd:import namespace="0ca6896c-b376-46b0-80e0-30037fee7068"/>
    <xsd:import namespace="09c7dc5f-8d50-40e1-848e-800b39415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896c-b376-46b0-80e0-30037fee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af764-73f0-4b4c-b8e1-b7d465e08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7dc5f-8d50-40e1-848e-800b39415f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812e1c-87e0-4bf8-b081-6190977739fc}" ma:internalName="TaxCatchAll" ma:showField="CatchAllData" ma:web="09c7dc5f-8d50-40e1-848e-800b39415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c7dc5f-8d50-40e1-848e-800b39415f8e" xsi:nil="true"/>
    <lcf76f155ced4ddcb4097134ff3c332f xmlns="0ca6896c-b376-46b0-80e0-30037fee7068">
      <Terms xmlns="http://schemas.microsoft.com/office/infopath/2007/PartnerControls"/>
    </lcf76f155ced4ddcb4097134ff3c332f>
    <SharedWithUsers xmlns="09c7dc5f-8d50-40e1-848e-800b39415f8e">
      <UserInfo>
        <DisplayName>Carolyn Sarah Jack, Ms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B30EF9-EF00-4C31-A97D-DE85F191291E}">
  <ds:schemaRefs>
    <ds:schemaRef ds:uri="09c7dc5f-8d50-40e1-848e-800b39415f8e"/>
    <ds:schemaRef ds:uri="0ca6896c-b376-46b0-80e0-30037fee70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712881-0757-45DA-AABD-91952328C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72210-78D9-4D14-A93F-DC8E547F87A7}">
  <ds:schemaRefs>
    <ds:schemaRef ds:uri="09c7dc5f-8d50-40e1-848e-800b39415f8e"/>
    <ds:schemaRef ds:uri="0ca6896c-b376-46b0-80e0-30037fee70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1203</Words>
  <Application>Microsoft Macintosh PowerPoint</Application>
  <PresentationFormat>On-screen Show (4:3)</PresentationFormat>
  <Paragraphs>132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Georgia</vt:lpstr>
      <vt:lpstr>SymbolMT</vt:lpstr>
      <vt:lpstr>Times New Roman</vt:lpstr>
      <vt:lpstr>Office Theme</vt:lpstr>
      <vt:lpstr>PowerPoint Presentation</vt:lpstr>
      <vt:lpstr>PowerPoint Presentation</vt:lpstr>
      <vt:lpstr>Key points for: Dermatology Trainees</vt:lpstr>
      <vt:lpstr>Key points for: General Practitioners </vt:lpstr>
      <vt:lpstr>Key points for: Adult-Adolescent Patients</vt:lpstr>
      <vt:lpstr>What added information is needed for… ?  </vt:lpstr>
      <vt:lpstr>Three points most relevant to my practice?   </vt:lpstr>
      <vt:lpstr>Prepare 2-3 post-video questions for derm trainees    (Multiple choice, true/false, and/or short-answer questions from topic)</vt:lpstr>
      <vt:lpstr>Key Takeaway: Vote via Annotation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MUHC’s Center of Excellence in Atopic Dermatitis  A-Topics Community Panel</dc:title>
  <dc:subject/>
  <dc:creator>Valerie Jack</dc:creator>
  <cp:keywords/>
  <dc:description/>
  <cp:lastModifiedBy>Valerie Jack</cp:lastModifiedBy>
  <cp:revision>2</cp:revision>
  <dcterms:created xsi:type="dcterms:W3CDTF">2023-06-12T14:24:15Z</dcterms:created>
  <dcterms:modified xsi:type="dcterms:W3CDTF">2023-06-12T14:25:05Z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0x010100BF057342BD4E7B4C9513F57E7CC07D44</vt:lpwstr>
  </property>
  <property fmtid="{D5CDD505-2E9C-101B-9397-08002B2CF9AE}" pid="3" name="MediaServiceImageTags">
    <vt:lpwstr/>
  </property>
</Properties>
</file>