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>
      <p:cViewPr varScale="1">
        <p:scale>
          <a:sx n="85" d="100"/>
          <a:sy n="85" d="100"/>
        </p:scale>
        <p:origin x="192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7695" y="1414846"/>
            <a:ext cx="8436609" cy="17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7695" y="1414846"/>
            <a:ext cx="8436609" cy="17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zematherapie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1052" y="5489312"/>
            <a:ext cx="359095" cy="2928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877695" y="1414846"/>
            <a:ext cx="8436609" cy="2848857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124710" marR="5080" indent="-2112645" algn="ctr">
              <a:lnSpc>
                <a:spcPts val="6480"/>
              </a:lnSpc>
              <a:spcBef>
                <a:spcPts val="915"/>
              </a:spcBef>
            </a:pPr>
            <a:r>
              <a:rPr lang="en-CA" spc="-40" dirty="0" err="1"/>
              <a:t>Dermatite</a:t>
            </a:r>
            <a:r>
              <a:rPr lang="en-CA" spc="-40" dirty="0"/>
              <a:t> atopique : </a:t>
            </a:r>
          </a:p>
          <a:p>
            <a:pPr marL="2124710" marR="5080" indent="-2112645" algn="ctr">
              <a:lnSpc>
                <a:spcPts val="6480"/>
              </a:lnSpc>
              <a:spcBef>
                <a:spcPts val="915"/>
              </a:spcBef>
            </a:pPr>
            <a:r>
              <a:rPr lang="en-CA" spc="-40" dirty="0" err="1"/>
              <a:t>une</a:t>
            </a:r>
            <a:r>
              <a:rPr lang="en-CA" spc="-40" dirty="0"/>
              <a:t> </a:t>
            </a:r>
            <a:r>
              <a:rPr lang="en-CA" spc="-40" dirty="0" err="1"/>
              <a:t>maladie</a:t>
            </a:r>
            <a:r>
              <a:rPr lang="en-CA" spc="-40" dirty="0"/>
              <a:t> </a:t>
            </a:r>
            <a:r>
              <a:rPr lang="en-CA" spc="-40" dirty="0" err="1"/>
              <a:t>d’enfance</a:t>
            </a:r>
            <a:r>
              <a:rPr lang="en-CA" spc="-40" dirty="0"/>
              <a:t> ?
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276725" y="3491801"/>
            <a:ext cx="5634990" cy="230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284480" indent="1905" algn="ctr">
              <a:lnSpc>
                <a:spcPct val="1242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Aaron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Drucker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MD,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ScM,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FRCPC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Assistant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Professor,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University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Toronto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ct val="125000"/>
              </a:lnSpc>
            </a:pPr>
            <a:r>
              <a:rPr sz="2400" spc="-5" dirty="0">
                <a:latin typeface="Calibri"/>
                <a:cs typeface="Calibri"/>
              </a:rPr>
              <a:t>Scientist, </a:t>
            </a:r>
            <a:r>
              <a:rPr sz="2400" spc="-35" dirty="0">
                <a:latin typeface="Calibri"/>
                <a:cs typeface="Calibri"/>
              </a:rPr>
              <a:t>Women’s </a:t>
            </a:r>
            <a:r>
              <a:rPr sz="2400" spc="-5" dirty="0">
                <a:latin typeface="Calibri"/>
                <a:cs typeface="Calibri"/>
              </a:rPr>
              <a:t>College </a:t>
            </a:r>
            <a:r>
              <a:rPr sz="2400" spc="-15" dirty="0">
                <a:latin typeface="Calibri"/>
                <a:cs typeface="Calibri"/>
              </a:rPr>
              <a:t>Research </a:t>
            </a:r>
            <a:r>
              <a:rPr sz="2400" spc="-5" dirty="0">
                <a:latin typeface="Calibri"/>
                <a:cs typeface="Calibri"/>
              </a:rPr>
              <a:t>Institute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  <a:hlinkClick r:id="rId3"/>
              </a:rPr>
              <a:t>www.eczematherapies.com</a:t>
            </a:r>
            <a:endParaRPr sz="24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  <a:spcBef>
                <a:spcPts val="695"/>
              </a:spcBef>
            </a:pPr>
            <a:r>
              <a:rPr sz="2400" spc="-10" dirty="0">
                <a:latin typeface="Calibri"/>
                <a:cs typeface="Calibri"/>
              </a:rPr>
              <a:t>@aaron_drucker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362" y="4413238"/>
            <a:ext cx="2914903" cy="104609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69743" y="4386071"/>
            <a:ext cx="2505433" cy="12496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886" y="2184833"/>
            <a:ext cx="9942195" cy="2378856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76530" marR="5080" indent="-164465">
              <a:lnSpc>
                <a:spcPts val="4320"/>
              </a:lnSpc>
              <a:spcBef>
                <a:spcPts val="650"/>
              </a:spcBef>
            </a:pPr>
            <a:r>
              <a:rPr lang="en-CA" sz="4000" spc="-10" dirty="0"/>
              <a:t>Que </a:t>
            </a:r>
            <a:r>
              <a:rPr lang="en-CA" sz="4000" spc="-10" dirty="0" err="1"/>
              <a:t>dites-vous</a:t>
            </a:r>
            <a:r>
              <a:rPr lang="en-CA" sz="4000" spc="-10" dirty="0"/>
              <a:t> aux parents </a:t>
            </a:r>
            <a:r>
              <a:rPr lang="en-CA" sz="4000" spc="-10" dirty="0" err="1"/>
              <a:t>lorsqu’ils</a:t>
            </a:r>
            <a:r>
              <a:rPr lang="en-CA" sz="4000" spc="-10" dirty="0"/>
              <a:t> </a:t>
            </a:r>
            <a:r>
              <a:rPr lang="en-CA" sz="4000" spc="-10" dirty="0" err="1"/>
              <a:t>demandent</a:t>
            </a:r>
            <a:r>
              <a:rPr lang="en-CA" sz="4000" spc="-10" dirty="0"/>
              <a:t> </a:t>
            </a:r>
            <a:r>
              <a:rPr lang="en-CA" sz="4000" spc="-10" dirty="0" err="1"/>
              <a:t>si</a:t>
            </a:r>
            <a:r>
              <a:rPr lang="en-CA" sz="4000" spc="-10" dirty="0"/>
              <a:t> </a:t>
            </a:r>
            <a:r>
              <a:rPr lang="en-CA" sz="4000" spc="-10" dirty="0" err="1"/>
              <a:t>leur</a:t>
            </a:r>
            <a:r>
              <a:rPr lang="en-CA" sz="4000" spc="-10" dirty="0"/>
              <a:t> enfant </a:t>
            </a:r>
            <a:r>
              <a:rPr lang="en-CA" sz="4000" spc="-10" dirty="0" err="1"/>
              <a:t>va</a:t>
            </a:r>
            <a:r>
              <a:rPr lang="en-CA" sz="4000" spc="-10" dirty="0"/>
              <a:t> </a:t>
            </a:r>
            <a:r>
              <a:rPr lang="en-CA" sz="4000" spc="-10" dirty="0" err="1"/>
              <a:t>dépasser</a:t>
            </a:r>
            <a:r>
              <a:rPr lang="en-CA" sz="4000" spc="-10" dirty="0"/>
              <a:t> </a:t>
            </a:r>
            <a:r>
              <a:rPr lang="en-CA" sz="4000" spc="-10" dirty="0" err="1"/>
              <a:t>leur</a:t>
            </a:r>
            <a:r>
              <a:rPr lang="en-CA" sz="4000" spc="-10" dirty="0"/>
              <a:t> </a:t>
            </a:r>
            <a:r>
              <a:rPr lang="en-CA" sz="4000" spc="-10" dirty="0" err="1"/>
              <a:t>dermatite</a:t>
            </a:r>
            <a:r>
              <a:rPr lang="en-CA" sz="4000" spc="-10" dirty="0"/>
              <a:t> atopique?
</a:t>
            </a:r>
            <a:endParaRPr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99188"/>
            <a:ext cx="11963400" cy="202491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307205" marR="5080" indent="-4295140">
              <a:lnSpc>
                <a:spcPts val="4750"/>
              </a:lnSpc>
              <a:spcBef>
                <a:spcPts val="690"/>
              </a:spcBef>
            </a:pPr>
            <a:r>
              <a:rPr lang="en-CA" sz="4400" spc="-20" dirty="0" err="1"/>
              <a:t>Méta</a:t>
            </a:r>
            <a:r>
              <a:rPr lang="en-CA" sz="4400" spc="-20" dirty="0"/>
              <a:t>-analyse de la </a:t>
            </a:r>
            <a:r>
              <a:rPr lang="en-CA" sz="4400" spc="-20" dirty="0" err="1"/>
              <a:t>prévalence</a:t>
            </a:r>
            <a:r>
              <a:rPr lang="en-CA" sz="4400" spc="-20" dirty="0"/>
              <a:t> au fil du temps dans les </a:t>
            </a:r>
            <a:r>
              <a:rPr lang="en-CA" sz="4400" spc="-20" dirty="0" err="1"/>
              <a:t>cohortes</a:t>
            </a:r>
            <a:r>
              <a:rPr lang="en-CA" sz="4400" spc="-20" dirty="0"/>
              <a:t> de naissance
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8019128" y="6511025"/>
            <a:ext cx="347599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15" dirty="0">
                <a:latin typeface="Calibri"/>
                <a:cs typeface="Calibri"/>
              </a:rPr>
              <a:t>Abuabara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K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et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al.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i="1" spc="-5" dirty="0">
                <a:latin typeface="Calibri"/>
                <a:cs typeface="Calibri"/>
              </a:rPr>
              <a:t>Allergy</a:t>
            </a:r>
            <a:r>
              <a:rPr sz="1350" spc="-5" dirty="0">
                <a:latin typeface="Calibri"/>
                <a:cs typeface="Calibri"/>
              </a:rPr>
              <a:t>.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2018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Mar;73(3):696-704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927" y="1347216"/>
            <a:ext cx="9208007" cy="49286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6236" y="1379604"/>
            <a:ext cx="8350901" cy="48682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284227"/>
            <a:ext cx="11049000" cy="150169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6240" marR="5080" indent="-384175">
              <a:lnSpc>
                <a:spcPct val="100000"/>
              </a:lnSpc>
              <a:spcBef>
                <a:spcPts val="90"/>
              </a:spcBef>
            </a:pPr>
            <a:r>
              <a:rPr lang="en-CA" sz="3200" spc="-10" dirty="0">
                <a:latin typeface="Arial MT"/>
                <a:cs typeface="Arial MT"/>
              </a:rPr>
              <a:t>Proportion </a:t>
            </a:r>
            <a:r>
              <a:rPr lang="en-CA" sz="3200" spc="-10" dirty="0" err="1">
                <a:latin typeface="Arial MT"/>
                <a:cs typeface="Arial MT"/>
              </a:rPr>
              <a:t>d’inscrits</a:t>
            </a:r>
            <a:r>
              <a:rPr lang="en-CA" sz="3200" spc="-10" dirty="0">
                <a:latin typeface="Arial MT"/>
                <a:cs typeface="Arial MT"/>
              </a:rPr>
              <a:t> </a:t>
            </a:r>
            <a:r>
              <a:rPr lang="en-CA" sz="3200" spc="-10" dirty="0" err="1">
                <a:latin typeface="Arial MT"/>
                <a:cs typeface="Arial MT"/>
              </a:rPr>
              <a:t>selon</a:t>
            </a:r>
            <a:r>
              <a:rPr lang="en-CA" sz="3200" spc="-10" dirty="0">
                <a:latin typeface="Arial MT"/>
                <a:cs typeface="Arial MT"/>
              </a:rPr>
              <a:t> </a:t>
            </a:r>
            <a:r>
              <a:rPr lang="en-CA" sz="3200" spc="-10" dirty="0" err="1">
                <a:latin typeface="Arial MT"/>
                <a:cs typeface="Arial MT"/>
              </a:rPr>
              <a:t>l’âge</a:t>
            </a:r>
            <a:r>
              <a:rPr lang="en-CA" sz="3200" spc="-10" dirty="0">
                <a:latin typeface="Arial MT"/>
                <a:cs typeface="Arial MT"/>
              </a:rPr>
              <a:t> sans </a:t>
            </a:r>
            <a:r>
              <a:rPr lang="en-CA" sz="3200" spc="-10" dirty="0" err="1">
                <a:latin typeface="Arial MT"/>
                <a:cs typeface="Arial MT"/>
              </a:rPr>
              <a:t>consommation</a:t>
            </a:r>
            <a:r>
              <a:rPr lang="en-CA" sz="3200" spc="-10" dirty="0">
                <a:latin typeface="Arial MT"/>
                <a:cs typeface="Arial MT"/>
              </a:rPr>
              <a:t> de </a:t>
            </a:r>
            <a:r>
              <a:rPr lang="en-CA" sz="3200" spc="-10" dirty="0" err="1">
                <a:latin typeface="Arial MT"/>
                <a:cs typeface="Arial MT"/>
              </a:rPr>
              <a:t>médicaments</a:t>
            </a:r>
            <a:r>
              <a:rPr lang="en-CA" sz="3200" spc="-10" dirty="0">
                <a:latin typeface="Arial MT"/>
                <a:cs typeface="Arial MT"/>
              </a:rPr>
              <a:t> et sans </a:t>
            </a:r>
            <a:r>
              <a:rPr lang="en-CA" sz="3200" spc="-10" dirty="0" err="1">
                <a:latin typeface="Arial MT"/>
                <a:cs typeface="Arial MT"/>
              </a:rPr>
              <a:t>symptômes</a:t>
            </a:r>
            <a:r>
              <a:rPr lang="en-CA" sz="3200" spc="-10" dirty="0">
                <a:latin typeface="Arial MT"/>
                <a:cs typeface="Arial MT"/>
              </a:rPr>
              <a:t>
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9379" y="3525011"/>
            <a:ext cx="4178935" cy="152990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88265" marR="233679" algn="just">
              <a:lnSpc>
                <a:spcPct val="100000"/>
              </a:lnSpc>
              <a:spcBef>
                <a:spcPts val="210"/>
              </a:spcBef>
            </a:pPr>
            <a:r>
              <a:rPr lang="en-CA" sz="2400" spc="-20" dirty="0">
                <a:highlight>
                  <a:srgbClr val="FFFF00"/>
                </a:highlight>
                <a:cs typeface="Calibri"/>
              </a:rPr>
              <a:t>Passé 20 </a:t>
            </a:r>
            <a:r>
              <a:rPr lang="en-CA" sz="2400" spc="-20" dirty="0" err="1">
                <a:highlight>
                  <a:srgbClr val="FFFF00"/>
                </a:highlight>
                <a:cs typeface="Calibri"/>
              </a:rPr>
              <a:t>ans</a:t>
            </a:r>
            <a:r>
              <a:rPr lang="en-CA" sz="2400" spc="-20" dirty="0">
                <a:highlight>
                  <a:srgbClr val="FFFF00"/>
                </a:highlight>
                <a:cs typeface="Calibri"/>
              </a:rPr>
              <a:t>, il y a encore </a:t>
            </a:r>
            <a:r>
              <a:rPr lang="en-CA" sz="2400" spc="-20" dirty="0" err="1">
                <a:highlight>
                  <a:srgbClr val="FFFF00"/>
                </a:highlight>
                <a:cs typeface="Calibri"/>
              </a:rPr>
              <a:t>moins</a:t>
            </a:r>
            <a:r>
              <a:rPr lang="en-CA" sz="2400" spc="-20" dirty="0">
                <a:highlight>
                  <a:srgbClr val="FFFF00"/>
                </a:highlight>
                <a:cs typeface="Calibri"/>
              </a:rPr>
              <a:t> de 20% de participants </a:t>
            </a:r>
            <a:r>
              <a:rPr lang="en-CA" sz="2400" spc="-20" dirty="0" err="1">
                <a:highlight>
                  <a:srgbClr val="FFFF00"/>
                </a:highlight>
                <a:cs typeface="Calibri"/>
              </a:rPr>
              <a:t>asymptomatiques</a:t>
            </a:r>
            <a:r>
              <a:rPr lang="en-CA" sz="2400" spc="-20" dirty="0">
                <a:highlight>
                  <a:srgbClr val="FFFF00"/>
                </a:highlight>
                <a:cs typeface="Calibri"/>
              </a:rPr>
              <a:t>!
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8340" y="6529578"/>
            <a:ext cx="4531995" cy="248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spc="-5" dirty="0">
                <a:latin typeface="Calibri"/>
                <a:cs typeface="Calibri"/>
              </a:rPr>
              <a:t>Margolis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JS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et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al.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i="1" spc="-5" dirty="0">
                <a:latin typeface="Calibri"/>
                <a:cs typeface="Calibri"/>
              </a:rPr>
              <a:t>JAMA</a:t>
            </a:r>
            <a:r>
              <a:rPr sz="1450" i="1" spc="35" dirty="0">
                <a:latin typeface="Calibri"/>
                <a:cs typeface="Calibri"/>
              </a:rPr>
              <a:t> </a:t>
            </a:r>
            <a:r>
              <a:rPr sz="1450" i="1" spc="-5" dirty="0">
                <a:latin typeface="Calibri"/>
                <a:cs typeface="Calibri"/>
              </a:rPr>
              <a:t>Dermatol</a:t>
            </a:r>
            <a:r>
              <a:rPr sz="1450" spc="-5" dirty="0">
                <a:latin typeface="Calibri"/>
                <a:cs typeface="Calibri"/>
              </a:rPr>
              <a:t>.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2014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Jun;150(6):593-600.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959" y="1671133"/>
            <a:ext cx="10663400" cy="51709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612870"/>
            <a:ext cx="9829800" cy="13785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-10" dirty="0" err="1"/>
              <a:t>Activité</a:t>
            </a:r>
            <a:r>
              <a:rPr lang="en-CA" sz="4400" spc="-10" dirty="0"/>
              <a:t> de la </a:t>
            </a:r>
            <a:r>
              <a:rPr lang="en-CA" sz="4400" spc="-10" dirty="0" err="1"/>
              <a:t>maladie</a:t>
            </a:r>
            <a:r>
              <a:rPr lang="en-CA" sz="4400" spc="-10" dirty="0"/>
              <a:t> au fil du temps
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9062360" y="6560727"/>
            <a:ext cx="3013710" cy="248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dirty="0">
                <a:latin typeface="Calibri"/>
                <a:cs typeface="Calibri"/>
              </a:rPr>
              <a:t>Mulick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et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al.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i="1" dirty="0">
                <a:latin typeface="Calibri"/>
                <a:cs typeface="Calibri"/>
              </a:rPr>
              <a:t>BJD</a:t>
            </a:r>
            <a:r>
              <a:rPr sz="1450" dirty="0">
                <a:latin typeface="Calibri"/>
                <a:cs typeface="Calibri"/>
              </a:rPr>
              <a:t>.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Online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ahead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of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print.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652162"/>
            <a:ext cx="9906000" cy="13785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-40" dirty="0" err="1"/>
              <a:t>Prédicteurs</a:t>
            </a:r>
            <a:r>
              <a:rPr lang="en-CA" sz="4400" spc="-40" dirty="0"/>
              <a:t> de la </a:t>
            </a:r>
            <a:r>
              <a:rPr lang="en-CA" sz="4400" spc="-40" dirty="0" err="1"/>
              <a:t>persistance</a:t>
            </a:r>
            <a:r>
              <a:rPr lang="en-CA" sz="4400" spc="-40" dirty="0"/>
              <a:t> et de la </a:t>
            </a:r>
            <a:r>
              <a:rPr lang="en-CA" sz="4400" spc="-40" dirty="0" err="1"/>
              <a:t>gravité</a:t>
            </a:r>
            <a:r>
              <a:rPr lang="en-CA" sz="4400" spc="-40" dirty="0"/>
              <a:t>
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38" y="1707463"/>
            <a:ext cx="6398261" cy="2130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CA" sz="2800" spc="-15" dirty="0" err="1">
                <a:cs typeface="Calibri"/>
              </a:rPr>
              <a:t>Comorbidités</a:t>
            </a:r>
            <a:r>
              <a:rPr lang="en-CA" sz="2800" spc="-15" dirty="0">
                <a:cs typeface="Calibri"/>
              </a:rPr>
              <a:t> </a:t>
            </a:r>
            <a:r>
              <a:rPr lang="en-CA" sz="2800" spc="-15" dirty="0" err="1">
                <a:cs typeface="Calibri"/>
              </a:rPr>
              <a:t>atopiques</a:t>
            </a:r>
            <a:r>
              <a:rPr lang="en-CA" sz="2800" spc="-15" dirty="0">
                <a:cs typeface="Calibri"/>
              </a:rPr>
              <a:t>
</a:t>
            </a:r>
            <a:r>
              <a:rPr lang="en-CA" sz="2800" spc="-15" dirty="0" err="1">
                <a:cs typeface="Calibri"/>
              </a:rPr>
              <a:t>Antécédents</a:t>
            </a:r>
            <a:r>
              <a:rPr lang="en-CA" sz="2800" spc="-15" dirty="0">
                <a:cs typeface="Calibri"/>
              </a:rPr>
              <a:t> </a:t>
            </a:r>
            <a:r>
              <a:rPr lang="en-CA" sz="2800" spc="-15" dirty="0" err="1">
                <a:cs typeface="Calibri"/>
              </a:rPr>
              <a:t>familiaux</a:t>
            </a:r>
            <a:r>
              <a:rPr lang="en-CA" sz="2800" spc="-15" dirty="0">
                <a:cs typeface="Calibri"/>
              </a:rPr>
              <a:t> </a:t>
            </a:r>
            <a:r>
              <a:rPr lang="en-CA" sz="2800" spc="-15" dirty="0" err="1">
                <a:cs typeface="Calibri"/>
              </a:rPr>
              <a:t>d’atopie</a:t>
            </a:r>
            <a:r>
              <a:rPr lang="en-CA" sz="2800" spc="-15" dirty="0">
                <a:cs typeface="Calibri"/>
              </a:rPr>
              <a:t>
</a:t>
            </a:r>
            <a:r>
              <a:rPr lang="en-CA" sz="2800" spc="-5" dirty="0">
                <a:cs typeface="Calibri"/>
              </a:rPr>
              <a:t>Race non blanche
</a:t>
            </a:r>
            <a:r>
              <a:rPr lang="en-CA" sz="2800" dirty="0" err="1">
                <a:cs typeface="Calibri"/>
              </a:rPr>
              <a:t>Faible</a:t>
            </a:r>
            <a:r>
              <a:rPr lang="en-CA" sz="2800" dirty="0">
                <a:cs typeface="Calibri"/>
              </a:rPr>
              <a:t> </a:t>
            </a:r>
            <a:r>
              <a:rPr lang="en-CA" sz="2800" dirty="0" err="1">
                <a:cs typeface="Calibri"/>
              </a:rPr>
              <a:t>statut</a:t>
            </a:r>
            <a:r>
              <a:rPr lang="en-CA" sz="2800" dirty="0">
                <a:cs typeface="Calibri"/>
              </a:rPr>
              <a:t> </a:t>
            </a:r>
            <a:r>
              <a:rPr lang="en-CA" sz="2800" dirty="0" err="1">
                <a:cs typeface="Calibri"/>
              </a:rPr>
              <a:t>socioéconomique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1318" y="5835026"/>
            <a:ext cx="5233035" cy="919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dirty="0">
                <a:latin typeface="Calibri"/>
                <a:cs typeface="Calibri"/>
              </a:rPr>
              <a:t>Mulick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et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al.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i="1" dirty="0">
                <a:latin typeface="Calibri"/>
                <a:cs typeface="Calibri"/>
              </a:rPr>
              <a:t>BJD</a:t>
            </a:r>
            <a:r>
              <a:rPr sz="1450" dirty="0">
                <a:latin typeface="Calibri"/>
                <a:cs typeface="Calibri"/>
              </a:rPr>
              <a:t>.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Online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ahead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of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print.</a:t>
            </a:r>
            <a:endParaRPr sz="1450">
              <a:latin typeface="Calibri"/>
              <a:cs typeface="Calibri"/>
            </a:endParaRPr>
          </a:p>
          <a:p>
            <a:pPr marL="12700" marR="5080">
              <a:lnSpc>
                <a:spcPct val="100699"/>
              </a:lnSpc>
              <a:spcBef>
                <a:spcPts val="20"/>
              </a:spcBef>
            </a:pPr>
            <a:r>
              <a:rPr sz="1450" spc="-5" dirty="0">
                <a:latin typeface="Calibri"/>
                <a:cs typeface="Calibri"/>
              </a:rPr>
              <a:t>Abuabara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K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et al.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i="1" dirty="0">
                <a:latin typeface="Calibri"/>
                <a:cs typeface="Calibri"/>
              </a:rPr>
              <a:t>J Allergy</a:t>
            </a:r>
            <a:r>
              <a:rPr sz="1450" i="1" spc="25" dirty="0">
                <a:latin typeface="Calibri"/>
                <a:cs typeface="Calibri"/>
              </a:rPr>
              <a:t> </a:t>
            </a:r>
            <a:r>
              <a:rPr sz="1450" i="1" dirty="0">
                <a:latin typeface="Calibri"/>
                <a:cs typeface="Calibri"/>
              </a:rPr>
              <a:t>Clin</a:t>
            </a:r>
            <a:r>
              <a:rPr sz="1450" i="1" spc="5" dirty="0">
                <a:latin typeface="Calibri"/>
                <a:cs typeface="Calibri"/>
              </a:rPr>
              <a:t> </a:t>
            </a:r>
            <a:r>
              <a:rPr sz="1450" i="1" spc="-5" dirty="0">
                <a:latin typeface="Calibri"/>
                <a:cs typeface="Calibri"/>
              </a:rPr>
              <a:t>Immunol.</a:t>
            </a:r>
            <a:r>
              <a:rPr sz="1450" i="1" spc="8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2018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Feb;141(2):778-780. 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spc="-15" dirty="0">
                <a:latin typeface="Calibri"/>
                <a:cs typeface="Calibri"/>
              </a:rPr>
              <a:t>Paternoster</a:t>
            </a:r>
            <a:r>
              <a:rPr sz="1450" spc="7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L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et al.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i="1" dirty="0">
                <a:latin typeface="Calibri"/>
                <a:cs typeface="Calibri"/>
              </a:rPr>
              <a:t>J Allergy</a:t>
            </a:r>
            <a:r>
              <a:rPr sz="1450" i="1" spc="25" dirty="0">
                <a:latin typeface="Calibri"/>
                <a:cs typeface="Calibri"/>
              </a:rPr>
              <a:t> </a:t>
            </a:r>
            <a:r>
              <a:rPr sz="1450" i="1" dirty="0">
                <a:latin typeface="Calibri"/>
                <a:cs typeface="Calibri"/>
              </a:rPr>
              <a:t>Clin</a:t>
            </a:r>
            <a:r>
              <a:rPr sz="1450" i="1" spc="30" dirty="0">
                <a:latin typeface="Calibri"/>
                <a:cs typeface="Calibri"/>
              </a:rPr>
              <a:t> </a:t>
            </a:r>
            <a:r>
              <a:rPr sz="1450" i="1" spc="-5" dirty="0">
                <a:latin typeface="Calibri"/>
                <a:cs typeface="Calibri"/>
              </a:rPr>
              <a:t>Immunol.</a:t>
            </a:r>
            <a:r>
              <a:rPr sz="1450" i="1" spc="7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2018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Mar;141(3):964-971. </a:t>
            </a:r>
            <a:r>
              <a:rPr sz="1450" spc="-31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Roduit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C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et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al. </a:t>
            </a:r>
            <a:r>
              <a:rPr sz="1450" i="1" spc="-5" dirty="0">
                <a:latin typeface="Calibri"/>
                <a:cs typeface="Calibri"/>
              </a:rPr>
              <a:t>JAMA</a:t>
            </a:r>
            <a:r>
              <a:rPr sz="1450" i="1" spc="45" dirty="0">
                <a:latin typeface="Calibri"/>
                <a:cs typeface="Calibri"/>
              </a:rPr>
              <a:t> </a:t>
            </a:r>
            <a:r>
              <a:rPr sz="1450" i="1" spc="-5" dirty="0">
                <a:latin typeface="Calibri"/>
                <a:cs typeface="Calibri"/>
              </a:rPr>
              <a:t>Pediatr</a:t>
            </a:r>
            <a:r>
              <a:rPr sz="1450" spc="-5" dirty="0">
                <a:latin typeface="Calibri"/>
                <a:cs typeface="Calibri"/>
              </a:rPr>
              <a:t>.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2017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-5" dirty="0">
                <a:latin typeface="Calibri"/>
                <a:cs typeface="Calibri"/>
              </a:rPr>
              <a:t>Jul</a:t>
            </a:r>
            <a:r>
              <a:rPr sz="1450" spc="5" dirty="0">
                <a:latin typeface="Calibri"/>
                <a:cs typeface="Calibri"/>
              </a:rPr>
              <a:t> 1;171(7):655-662.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72078"/>
            <a:ext cx="10841481" cy="182742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76530" marR="5080" indent="-164465">
              <a:lnSpc>
                <a:spcPts val="4320"/>
              </a:lnSpc>
              <a:spcBef>
                <a:spcPts val="650"/>
              </a:spcBef>
            </a:pPr>
            <a:r>
              <a:rPr lang="en-CA" sz="4000" spc="-10" dirty="0"/>
              <a:t>Que </a:t>
            </a:r>
            <a:r>
              <a:rPr lang="en-CA" sz="4000" spc="-10" dirty="0" err="1"/>
              <a:t>dites-vous</a:t>
            </a:r>
            <a:r>
              <a:rPr lang="en-CA" sz="4000" spc="-10" dirty="0"/>
              <a:t> aux parents </a:t>
            </a:r>
            <a:r>
              <a:rPr lang="en-CA" sz="4000" spc="-10" dirty="0" err="1"/>
              <a:t>lorsqu’ils</a:t>
            </a:r>
            <a:r>
              <a:rPr lang="en-CA" sz="4000" spc="-10" dirty="0"/>
              <a:t> </a:t>
            </a:r>
            <a:r>
              <a:rPr lang="en-CA" sz="4000" spc="-10" dirty="0" err="1"/>
              <a:t>demandent</a:t>
            </a:r>
            <a:r>
              <a:rPr lang="en-CA" sz="4000" spc="-10" dirty="0"/>
              <a:t> </a:t>
            </a:r>
            <a:r>
              <a:rPr lang="en-CA" sz="4000" spc="-10" dirty="0" err="1"/>
              <a:t>si</a:t>
            </a:r>
            <a:r>
              <a:rPr lang="en-CA" sz="4000" spc="-10" dirty="0"/>
              <a:t> </a:t>
            </a:r>
            <a:r>
              <a:rPr lang="en-CA" sz="4000" spc="-10" dirty="0" err="1"/>
              <a:t>leur</a:t>
            </a:r>
            <a:r>
              <a:rPr lang="en-CA" sz="4000" spc="-10" dirty="0"/>
              <a:t> enfant </a:t>
            </a:r>
            <a:r>
              <a:rPr lang="en-CA" sz="4000" spc="-10" dirty="0" err="1"/>
              <a:t>va</a:t>
            </a:r>
            <a:r>
              <a:rPr lang="en-CA" sz="4000" spc="-10" dirty="0"/>
              <a:t> </a:t>
            </a:r>
            <a:r>
              <a:rPr lang="en-CA" sz="4000" spc="-10" dirty="0" err="1"/>
              <a:t>dépasser</a:t>
            </a:r>
            <a:r>
              <a:rPr lang="en-CA" sz="4000" spc="-10" dirty="0"/>
              <a:t> </a:t>
            </a:r>
            <a:r>
              <a:rPr lang="en-CA" sz="4000" spc="-10" dirty="0" err="1"/>
              <a:t>leur</a:t>
            </a:r>
            <a:r>
              <a:rPr lang="en-CA" sz="4000" spc="-10" dirty="0"/>
              <a:t> </a:t>
            </a:r>
            <a:r>
              <a:rPr lang="en-CA" sz="4000" spc="-10" dirty="0" err="1"/>
              <a:t>dermatite</a:t>
            </a:r>
            <a:r>
              <a:rPr lang="en-CA" sz="4000" spc="-10" dirty="0"/>
              <a:t> atopique?
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07463"/>
            <a:ext cx="9903461" cy="309443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CA" sz="2800" dirty="0">
                <a:cs typeface="Calibri"/>
              </a:rPr>
              <a:t>Une proportion plus </a:t>
            </a:r>
            <a:r>
              <a:rPr lang="en-CA" sz="2800" dirty="0" err="1">
                <a:cs typeface="Calibri"/>
              </a:rPr>
              <a:t>élevée</a:t>
            </a:r>
            <a:r>
              <a:rPr lang="en-CA" sz="2800" dirty="0">
                <a:cs typeface="Calibri"/>
              </a:rPr>
              <a:t> </a:t>
            </a:r>
            <a:r>
              <a:rPr lang="en-CA" sz="2800" dirty="0" err="1">
                <a:cs typeface="Calibri"/>
              </a:rPr>
              <a:t>persiste</a:t>
            </a:r>
            <a:r>
              <a:rPr lang="en-CA" sz="2800" dirty="0">
                <a:cs typeface="Calibri"/>
              </a:rPr>
              <a:t> </a:t>
            </a:r>
            <a:r>
              <a:rPr lang="en-CA" sz="2800" dirty="0" err="1">
                <a:cs typeface="Calibri"/>
              </a:rPr>
              <a:t>probablement</a:t>
            </a:r>
            <a:r>
              <a:rPr lang="en-CA" sz="2800" dirty="0">
                <a:cs typeface="Calibri"/>
              </a:rPr>
              <a:t> </a:t>
            </a:r>
            <a:r>
              <a:rPr lang="en-CA" sz="2800" dirty="0" err="1">
                <a:cs typeface="Calibri"/>
              </a:rPr>
              <a:t>qu’on</a:t>
            </a:r>
            <a:r>
              <a:rPr lang="en-CA" sz="2800" dirty="0">
                <a:cs typeface="Calibri"/>
              </a:rPr>
              <a:t> ne le </a:t>
            </a:r>
            <a:r>
              <a:rPr lang="en-CA" sz="2800" dirty="0" err="1">
                <a:cs typeface="Calibri"/>
              </a:rPr>
              <a:t>pensait</a:t>
            </a:r>
            <a:r>
              <a:rPr lang="en-CA" sz="2800" dirty="0">
                <a:cs typeface="Calibri"/>
              </a:rPr>
              <a:t> </a:t>
            </a:r>
            <a:r>
              <a:rPr lang="en-CA" sz="2800" dirty="0" err="1">
                <a:cs typeface="Calibri"/>
              </a:rPr>
              <a:t>auparavant</a:t>
            </a:r>
            <a:r>
              <a:rPr lang="en-CA" sz="2800" dirty="0">
                <a:cs typeface="Calibri"/>
              </a:rPr>
              <a:t>
</a:t>
            </a:r>
            <a:r>
              <a:rPr lang="en-CA" sz="2800" spc="-10" dirty="0" err="1">
                <a:cs typeface="Calibri"/>
              </a:rPr>
              <a:t>Prédicteurs</a:t>
            </a:r>
            <a:r>
              <a:rPr lang="en-CA" sz="2800" spc="-10" dirty="0">
                <a:cs typeface="Calibri"/>
              </a:rPr>
              <a:t> </a:t>
            </a:r>
            <a:r>
              <a:rPr lang="en-CA" sz="2800" spc="-10" dirty="0" err="1">
                <a:cs typeface="Calibri"/>
              </a:rPr>
              <a:t>importants</a:t>
            </a:r>
            <a:r>
              <a:rPr lang="en-CA" sz="2800" spc="-10" dirty="0">
                <a:cs typeface="Calibri"/>
              </a:rPr>
              <a:t> :</a:t>
            </a:r>
          </a:p>
          <a:p>
            <a:pPr marL="698500" lvl="1" indent="-228600"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CA" sz="2800" spc="-10" dirty="0" err="1">
                <a:cs typeface="Calibri"/>
              </a:rPr>
              <a:t>Antécédents</a:t>
            </a:r>
            <a:r>
              <a:rPr lang="en-CA" sz="2800" spc="-10" dirty="0">
                <a:cs typeface="Calibri"/>
              </a:rPr>
              <a:t> </a:t>
            </a:r>
            <a:r>
              <a:rPr lang="en-CA" sz="2800" spc="-10" dirty="0" err="1">
                <a:cs typeface="Calibri"/>
              </a:rPr>
              <a:t>personnels</a:t>
            </a:r>
            <a:r>
              <a:rPr lang="en-CA" sz="2800" spc="-10" dirty="0">
                <a:cs typeface="Calibri"/>
              </a:rPr>
              <a:t> </a:t>
            </a:r>
            <a:r>
              <a:rPr lang="en-CA" sz="2800" spc="-10" dirty="0" err="1">
                <a:cs typeface="Calibri"/>
              </a:rPr>
              <a:t>d’autres</a:t>
            </a:r>
            <a:r>
              <a:rPr lang="en-CA" sz="2800" spc="-10" dirty="0">
                <a:cs typeface="Calibri"/>
              </a:rPr>
              <a:t> affections </a:t>
            </a:r>
            <a:r>
              <a:rPr lang="en-CA" sz="2800" spc="-10" dirty="0" err="1">
                <a:cs typeface="Calibri"/>
              </a:rPr>
              <a:t>atopiques</a:t>
            </a:r>
            <a:r>
              <a:rPr lang="en-CA" sz="2800" spc="-10" dirty="0">
                <a:cs typeface="Calibri"/>
              </a:rPr>
              <a:t>
</a:t>
            </a:r>
            <a:r>
              <a:rPr lang="en-CA" sz="2800" spc="-10" dirty="0" err="1">
                <a:cs typeface="Calibri"/>
              </a:rPr>
              <a:t>Antécédents</a:t>
            </a:r>
            <a:r>
              <a:rPr lang="en-CA" sz="2800" spc="-10" dirty="0">
                <a:cs typeface="Calibri"/>
              </a:rPr>
              <a:t> </a:t>
            </a:r>
            <a:r>
              <a:rPr lang="en-CA" sz="2800" spc="-10" dirty="0" err="1">
                <a:cs typeface="Calibri"/>
              </a:rPr>
              <a:t>familiaux</a:t>
            </a:r>
            <a:r>
              <a:rPr lang="en-CA" sz="2800" spc="-10" dirty="0">
                <a:cs typeface="Calibri"/>
              </a:rPr>
              <a:t> </a:t>
            </a:r>
            <a:r>
              <a:rPr lang="en-CA" sz="2800" spc="-10" dirty="0" err="1">
                <a:cs typeface="Calibri"/>
              </a:rPr>
              <a:t>d’autres</a:t>
            </a:r>
            <a:r>
              <a:rPr lang="en-CA" sz="2800" spc="-10" dirty="0">
                <a:cs typeface="Calibri"/>
              </a:rPr>
              <a:t> affections </a:t>
            </a:r>
            <a:r>
              <a:rPr lang="en-CA" sz="2800" spc="-10" dirty="0" err="1">
                <a:cs typeface="Calibri"/>
              </a:rPr>
              <a:t>atopiques</a:t>
            </a:r>
            <a:r>
              <a:rPr lang="en-CA" sz="2800" spc="-10" dirty="0">
                <a:cs typeface="Calibri"/>
              </a:rPr>
              <a:t>
</a:t>
            </a:r>
            <a:r>
              <a:rPr lang="en-CA" sz="2800" spc="-10" dirty="0" err="1">
                <a:cs typeface="Calibri"/>
              </a:rPr>
              <a:t>Communautés</a:t>
            </a:r>
            <a:r>
              <a:rPr lang="en-CA" sz="2800" spc="-10" dirty="0">
                <a:cs typeface="Calibri"/>
              </a:rPr>
              <a:t> </a:t>
            </a:r>
            <a:r>
              <a:rPr lang="en-CA" sz="2800" spc="-10" dirty="0" err="1">
                <a:cs typeface="Calibri"/>
              </a:rPr>
              <a:t>marginalisées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3094" y="2613729"/>
            <a:ext cx="9402445" cy="20556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-10" dirty="0"/>
              <a:t>La </a:t>
            </a:r>
            <a:r>
              <a:rPr lang="en-CA" sz="4400" spc="-10" dirty="0" err="1"/>
              <a:t>dermatite</a:t>
            </a:r>
            <a:r>
              <a:rPr lang="en-CA" sz="4400" spc="-10" dirty="0"/>
              <a:t> atopique </a:t>
            </a:r>
            <a:r>
              <a:rPr lang="en-CA" sz="4400" spc="-10" dirty="0" err="1"/>
              <a:t>peut-elle</a:t>
            </a:r>
            <a:r>
              <a:rPr lang="en-CA" sz="4400" spc="-10" dirty="0"/>
              <a:t> commencer </a:t>
            </a:r>
            <a:r>
              <a:rPr lang="en-CA" sz="4400" spc="-10" dirty="0" err="1"/>
              <a:t>à</a:t>
            </a:r>
            <a:r>
              <a:rPr lang="en-CA" sz="4400" spc="-10" dirty="0"/>
              <a:t> </a:t>
            </a:r>
            <a:r>
              <a:rPr lang="en-CA" sz="4400" spc="-10" dirty="0" err="1"/>
              <a:t>l’âge</a:t>
            </a:r>
            <a:r>
              <a:rPr lang="en-CA" sz="4400" spc="-10" dirty="0"/>
              <a:t> </a:t>
            </a:r>
            <a:r>
              <a:rPr lang="en-CA" sz="4400" spc="-10" dirty="0" err="1"/>
              <a:t>adulte</a:t>
            </a:r>
            <a:r>
              <a:rPr lang="en-CA" sz="4400" spc="-10" dirty="0"/>
              <a:t>?
</a:t>
            </a:r>
            <a:endParaRPr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612870"/>
            <a:ext cx="9677400" cy="13785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-15" dirty="0" err="1"/>
              <a:t>Dermatite</a:t>
            </a:r>
            <a:r>
              <a:rPr lang="en-CA" sz="4400" spc="-15" dirty="0"/>
              <a:t> atopique </a:t>
            </a:r>
            <a:r>
              <a:rPr lang="en-CA" sz="4400" spc="-15" dirty="0" err="1"/>
              <a:t>d’apparition</a:t>
            </a:r>
            <a:r>
              <a:rPr lang="en-CA" sz="4400" spc="-15" dirty="0"/>
              <a:t> </a:t>
            </a:r>
            <a:r>
              <a:rPr lang="en-CA" sz="4400" spc="-15" dirty="0" err="1"/>
              <a:t>adulte</a:t>
            </a:r>
            <a:r>
              <a:rPr lang="en-CA" sz="4400" spc="-15" dirty="0"/>
              <a:t>
</a:t>
            </a:r>
            <a:endParaRPr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3523" y="1624774"/>
            <a:ext cx="6489185" cy="49228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27278" y="6238593"/>
            <a:ext cx="264668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latin typeface="Arial MT"/>
                <a:cs typeface="Arial MT"/>
              </a:rPr>
              <a:t>Lee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HH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al.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JAAD</a:t>
            </a:r>
            <a:r>
              <a:rPr sz="1800" dirty="0">
                <a:latin typeface="Arial MT"/>
                <a:cs typeface="Arial MT"/>
              </a:rPr>
              <a:t>.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2019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Jun;80(6):1526-1532.e7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12870"/>
            <a:ext cx="10591800" cy="13785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-5" dirty="0"/>
              <a:t>Un </a:t>
            </a:r>
            <a:r>
              <a:rPr lang="en-CA" sz="4400" spc="-5" dirty="0" err="1"/>
              <a:t>deuxième</a:t>
            </a:r>
            <a:r>
              <a:rPr lang="en-CA" sz="4400" spc="-5" dirty="0"/>
              <a:t> pic chez les </a:t>
            </a:r>
            <a:r>
              <a:rPr lang="en-CA" sz="4400" spc="-5" dirty="0" err="1"/>
              <a:t>personnes</a:t>
            </a:r>
            <a:r>
              <a:rPr lang="en-CA" sz="4400" spc="-5" dirty="0"/>
              <a:t> </a:t>
            </a:r>
            <a:r>
              <a:rPr lang="en-CA" sz="4400" spc="-5" dirty="0" err="1"/>
              <a:t>âgées</a:t>
            </a:r>
            <a:r>
              <a:rPr lang="en-CA" sz="4400" spc="-5" dirty="0"/>
              <a:t>?
</a:t>
            </a:r>
            <a:endParaRPr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2524" y="1255775"/>
            <a:ext cx="7147547" cy="50718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12763" y="6426554"/>
            <a:ext cx="565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Abuabara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Ann</a:t>
            </a:r>
            <a:r>
              <a:rPr sz="1800" i="1" spc="-10" dirty="0">
                <a:latin typeface="Calibri"/>
                <a:cs typeface="Calibri"/>
              </a:rPr>
              <a:t> Intern </a:t>
            </a:r>
            <a:r>
              <a:rPr sz="1800" i="1" dirty="0">
                <a:latin typeface="Calibri"/>
                <a:cs typeface="Calibri"/>
              </a:rPr>
              <a:t>Med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2019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5;170(5):354-356.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611" y="2104370"/>
            <a:ext cx="8818560" cy="23845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7237" y="381000"/>
            <a:ext cx="2880281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-10" dirty="0"/>
              <a:t>Divulgations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045913" y="1402554"/>
            <a:ext cx="6345487" cy="209159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en-CA" sz="2800" spc="-10" dirty="0">
                <a:cs typeface="Calibri"/>
              </a:rPr>
              <a:t>Services de consultation et </a:t>
            </a:r>
            <a:r>
              <a:rPr lang="en-CA" sz="2800" spc="-10" dirty="0" err="1">
                <a:cs typeface="Calibri"/>
              </a:rPr>
              <a:t>honoraires</a:t>
            </a:r>
            <a:r>
              <a:rPr lang="en-CA" sz="2800" spc="-10" dirty="0">
                <a:cs typeface="Calibri"/>
              </a:rPr>
              <a:t>
</a:t>
            </a:r>
            <a:r>
              <a:rPr sz="2800" spc="-5" dirty="0">
                <a:latin typeface="Calibri"/>
                <a:cs typeface="Calibri"/>
              </a:rPr>
              <a:t>National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Eczema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Association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British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Journal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Dermatology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American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Academy</a:t>
            </a:r>
            <a:r>
              <a:rPr sz="2800" spc="5" dirty="0">
                <a:latin typeface="Calibri"/>
                <a:cs typeface="Calibri"/>
              </a:rPr>
              <a:t> 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Dermatology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7166" y="612870"/>
            <a:ext cx="2154555" cy="13785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-5" dirty="0"/>
              <a:t>Résumé
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91588"/>
            <a:ext cx="9704705" cy="3445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CA" sz="2800" spc="-15" dirty="0">
                <a:cs typeface="Calibri"/>
              </a:rPr>
              <a:t>La </a:t>
            </a:r>
            <a:r>
              <a:rPr lang="en-CA" sz="2800" spc="-15" dirty="0" err="1">
                <a:cs typeface="Calibri"/>
              </a:rPr>
              <a:t>dermatite</a:t>
            </a:r>
            <a:r>
              <a:rPr lang="en-CA" sz="2800" spc="-15" dirty="0">
                <a:cs typeface="Calibri"/>
              </a:rPr>
              <a:t> atopique </a:t>
            </a:r>
            <a:r>
              <a:rPr lang="en-CA" sz="2800" spc="-15" dirty="0" err="1">
                <a:cs typeface="Calibri"/>
              </a:rPr>
              <a:t>est</a:t>
            </a:r>
            <a:r>
              <a:rPr lang="en-CA" sz="2800" spc="-15" dirty="0">
                <a:cs typeface="Calibri"/>
              </a:rPr>
              <a:t> </a:t>
            </a:r>
            <a:r>
              <a:rPr lang="en-CA" sz="2800" spc="-15" dirty="0" err="1">
                <a:cs typeface="Calibri"/>
              </a:rPr>
              <a:t>fréquente</a:t>
            </a:r>
            <a:r>
              <a:rPr lang="en-CA" sz="2800" spc="-15" dirty="0">
                <a:cs typeface="Calibri"/>
              </a:rPr>
              <a:t>, </a:t>
            </a:r>
            <a:r>
              <a:rPr lang="en-CA" sz="2800" spc="-15" dirty="0" err="1">
                <a:cs typeface="Calibri"/>
              </a:rPr>
              <a:t>même</a:t>
            </a:r>
            <a:r>
              <a:rPr lang="en-CA" sz="2800" spc="-15" dirty="0">
                <a:cs typeface="Calibri"/>
              </a:rPr>
              <a:t> chez les </a:t>
            </a:r>
            <a:r>
              <a:rPr lang="en-CA" sz="2800" spc="-15" dirty="0" err="1">
                <a:cs typeface="Calibri"/>
              </a:rPr>
              <a:t>adultes</a:t>
            </a:r>
            <a:endParaRPr lang="en-CA" sz="2800" spc="-15" dirty="0">
              <a:cs typeface="Calibri"/>
            </a:endParaRPr>
          </a:p>
          <a:p>
            <a:pPr marL="698500" lvl="1" indent="-228600"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CA" sz="2800" spc="-5" dirty="0">
                <a:cs typeface="Calibri"/>
              </a:rPr>
              <a:t>La </a:t>
            </a:r>
            <a:r>
              <a:rPr lang="en-CA" sz="2800" spc="-5" dirty="0" err="1">
                <a:cs typeface="Calibri"/>
              </a:rPr>
              <a:t>maladie</a:t>
            </a:r>
            <a:r>
              <a:rPr lang="en-CA" sz="2800" spc="-5" dirty="0">
                <a:cs typeface="Calibri"/>
              </a:rPr>
              <a:t> infantile </a:t>
            </a:r>
            <a:r>
              <a:rPr lang="en-CA" sz="2800" spc="-5" dirty="0" err="1">
                <a:cs typeface="Calibri"/>
              </a:rPr>
              <a:t>persiste</a:t>
            </a:r>
            <a:r>
              <a:rPr lang="en-CA" sz="2800" spc="-5" dirty="0">
                <a:cs typeface="Calibri"/>
              </a:rPr>
              <a:t> </a:t>
            </a:r>
            <a:r>
              <a:rPr lang="en-CA" sz="2800" spc="-5" dirty="0" err="1">
                <a:cs typeface="Calibri"/>
              </a:rPr>
              <a:t>probablement</a:t>
            </a:r>
            <a:r>
              <a:rPr lang="en-CA" sz="2800" spc="-5" dirty="0">
                <a:cs typeface="Calibri"/>
              </a:rPr>
              <a:t> plus </a:t>
            </a:r>
            <a:r>
              <a:rPr lang="en-CA" sz="2800" spc="-5" dirty="0" err="1">
                <a:cs typeface="Calibri"/>
              </a:rPr>
              <a:t>qu’on</a:t>
            </a:r>
            <a:r>
              <a:rPr lang="en-CA" sz="2800" spc="-5" dirty="0">
                <a:cs typeface="Calibri"/>
              </a:rPr>
              <a:t> ne le </a:t>
            </a:r>
            <a:r>
              <a:rPr lang="en-CA" sz="2800" spc="-5" dirty="0" err="1">
                <a:cs typeface="Calibri"/>
              </a:rPr>
              <a:t>pensait</a:t>
            </a:r>
            <a:r>
              <a:rPr lang="en-CA" sz="2800" spc="-5" dirty="0">
                <a:cs typeface="Calibri"/>
              </a:rPr>
              <a:t> </a:t>
            </a:r>
            <a:r>
              <a:rPr lang="en-CA" sz="2800" spc="-5" dirty="0" err="1">
                <a:cs typeface="Calibri"/>
              </a:rPr>
              <a:t>auparavant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65"/>
              </a:spcBef>
              <a:buFont typeface="Arial MT"/>
              <a:buChar char="•"/>
              <a:tabLst>
                <a:tab pos="698500" algn="l"/>
              </a:tabLst>
            </a:pPr>
            <a:r>
              <a:rPr lang="en-CA" sz="2800" spc="-5" dirty="0">
                <a:cs typeface="Calibri"/>
              </a:rPr>
              <a:t>La </a:t>
            </a:r>
            <a:r>
              <a:rPr lang="en-CA" sz="2800" spc="-5" dirty="0" err="1">
                <a:cs typeface="Calibri"/>
              </a:rPr>
              <a:t>maladie</a:t>
            </a:r>
            <a:r>
              <a:rPr lang="en-CA" sz="2800" spc="-5" dirty="0">
                <a:cs typeface="Calibri"/>
              </a:rPr>
              <a:t> </a:t>
            </a:r>
            <a:r>
              <a:rPr lang="en-CA" sz="2800" spc="-5" dirty="0" err="1">
                <a:cs typeface="Calibri"/>
              </a:rPr>
              <a:t>d’apparition</a:t>
            </a:r>
            <a:r>
              <a:rPr lang="en-CA" sz="2800" spc="-5" dirty="0">
                <a:cs typeface="Calibri"/>
              </a:rPr>
              <a:t> </a:t>
            </a:r>
            <a:r>
              <a:rPr lang="en-CA" sz="2800" spc="-5" dirty="0" err="1">
                <a:cs typeface="Calibri"/>
              </a:rPr>
              <a:t>à</a:t>
            </a:r>
            <a:r>
              <a:rPr lang="en-CA" sz="2800" spc="-5" dirty="0">
                <a:cs typeface="Calibri"/>
              </a:rPr>
              <a:t> </a:t>
            </a:r>
            <a:r>
              <a:rPr lang="en-CA" sz="2800" spc="-5" dirty="0" err="1">
                <a:cs typeface="Calibri"/>
              </a:rPr>
              <a:t>l’âge</a:t>
            </a:r>
            <a:r>
              <a:rPr lang="en-CA" sz="2800" spc="-5" dirty="0">
                <a:cs typeface="Calibri"/>
              </a:rPr>
              <a:t> </a:t>
            </a:r>
            <a:r>
              <a:rPr lang="en-CA" sz="2800" spc="-5" dirty="0" err="1">
                <a:cs typeface="Calibri"/>
              </a:rPr>
              <a:t>adulte</a:t>
            </a:r>
            <a:r>
              <a:rPr lang="en-CA" sz="2800" spc="-5" dirty="0">
                <a:cs typeface="Calibri"/>
              </a:rPr>
              <a:t> </a:t>
            </a:r>
            <a:r>
              <a:rPr lang="en-CA" sz="2800" spc="-5" dirty="0" err="1">
                <a:cs typeface="Calibri"/>
              </a:rPr>
              <a:t>est</a:t>
            </a:r>
            <a:r>
              <a:rPr lang="en-CA" sz="2800" spc="-5" dirty="0">
                <a:cs typeface="Calibri"/>
              </a:rPr>
              <a:t> courante
</a:t>
            </a:r>
            <a:r>
              <a:rPr lang="en-CA" sz="2800" spc="-15" dirty="0">
                <a:cs typeface="Calibri"/>
              </a:rPr>
              <a:t>Il </a:t>
            </a:r>
            <a:r>
              <a:rPr lang="en-CA" sz="2800" spc="-15" dirty="0" err="1">
                <a:cs typeface="Calibri"/>
              </a:rPr>
              <a:t>peut</a:t>
            </a:r>
            <a:r>
              <a:rPr lang="en-CA" sz="2800" spc="-15" dirty="0">
                <a:cs typeface="Calibri"/>
              </a:rPr>
              <a:t> y </a:t>
            </a:r>
            <a:r>
              <a:rPr lang="en-CA" sz="2800" spc="-15" dirty="0" err="1">
                <a:cs typeface="Calibri"/>
              </a:rPr>
              <a:t>avoir</a:t>
            </a:r>
            <a:r>
              <a:rPr lang="en-CA" sz="2800" spc="-15" dirty="0">
                <a:cs typeface="Calibri"/>
              </a:rPr>
              <a:t> un </a:t>
            </a:r>
            <a:r>
              <a:rPr lang="en-CA" sz="2800" spc="-15" dirty="0" err="1">
                <a:cs typeface="Calibri"/>
              </a:rPr>
              <a:t>deuxième</a:t>
            </a:r>
            <a:r>
              <a:rPr lang="en-CA" sz="2800" spc="-15" dirty="0">
                <a:cs typeface="Calibri"/>
              </a:rPr>
              <a:t> pic chez les </a:t>
            </a:r>
            <a:r>
              <a:rPr lang="en-CA" sz="2800" spc="-15" dirty="0" err="1">
                <a:cs typeface="Calibri"/>
              </a:rPr>
              <a:t>personnes</a:t>
            </a:r>
            <a:r>
              <a:rPr lang="en-CA" sz="2800" spc="-15" dirty="0">
                <a:cs typeface="Calibri"/>
              </a:rPr>
              <a:t> </a:t>
            </a:r>
            <a:r>
              <a:rPr lang="en-CA" sz="2800" spc="-15" dirty="0" err="1">
                <a:cs typeface="Calibri"/>
              </a:rPr>
              <a:t>âgées</a:t>
            </a:r>
            <a:endParaRPr sz="3300" dirty="0">
              <a:latin typeface="Calibri"/>
              <a:cs typeface="Calibri"/>
            </a:endParaRPr>
          </a:p>
          <a:p>
            <a:pPr marL="241300" marR="120650" indent="-228600">
              <a:lnSpc>
                <a:spcPts val="302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CA" sz="2800" spc="-5" dirty="0">
                <a:cs typeface="Calibri"/>
              </a:rPr>
              <a:t>La </a:t>
            </a:r>
            <a:r>
              <a:rPr lang="en-CA" sz="2800" spc="-5" dirty="0" err="1">
                <a:cs typeface="Calibri"/>
              </a:rPr>
              <a:t>plupart</a:t>
            </a:r>
            <a:r>
              <a:rPr lang="en-CA" sz="2800" spc="-5" dirty="0">
                <a:cs typeface="Calibri"/>
              </a:rPr>
              <a:t> des patients </a:t>
            </a:r>
            <a:r>
              <a:rPr lang="en-CA" sz="2800" spc="-5" dirty="0" err="1">
                <a:cs typeface="Calibri"/>
              </a:rPr>
              <a:t>n’ont</a:t>
            </a:r>
            <a:r>
              <a:rPr lang="en-CA" sz="2800" spc="-5" dirty="0">
                <a:cs typeface="Calibri"/>
              </a:rPr>
              <a:t> pas la </a:t>
            </a:r>
            <a:r>
              <a:rPr lang="en-CA" sz="2800" spc="-5" dirty="0" err="1">
                <a:cs typeface="Calibri"/>
              </a:rPr>
              <a:t>maladie</a:t>
            </a:r>
            <a:r>
              <a:rPr lang="en-CA" sz="2800" spc="-5" dirty="0">
                <a:cs typeface="Calibri"/>
              </a:rPr>
              <a:t> grave, </a:t>
            </a:r>
            <a:r>
              <a:rPr lang="en-CA" sz="2800" spc="-5" dirty="0" err="1">
                <a:cs typeface="Calibri"/>
              </a:rPr>
              <a:t>mais</a:t>
            </a:r>
            <a:r>
              <a:rPr lang="en-CA" sz="2800" spc="-5" dirty="0">
                <a:cs typeface="Calibri"/>
              </a:rPr>
              <a:t> </a:t>
            </a:r>
            <a:r>
              <a:rPr lang="en-CA" sz="2800" spc="-5" dirty="0" err="1">
                <a:cs typeface="Calibri"/>
              </a:rPr>
              <a:t>ceux</a:t>
            </a:r>
            <a:r>
              <a:rPr lang="en-CA" sz="2800" spc="-5" dirty="0">
                <a:cs typeface="Calibri"/>
              </a:rPr>
              <a:t> qui </a:t>
            </a:r>
            <a:r>
              <a:rPr lang="en-CA" sz="2800" spc="-5" dirty="0" err="1">
                <a:cs typeface="Calibri"/>
              </a:rPr>
              <a:t>ont</a:t>
            </a:r>
            <a:r>
              <a:rPr lang="en-CA" sz="2800" spc="-5" dirty="0">
                <a:cs typeface="Calibri"/>
              </a:rPr>
              <a:t> </a:t>
            </a:r>
            <a:r>
              <a:rPr lang="en-CA" sz="2800" spc="-5" dirty="0" err="1">
                <a:cs typeface="Calibri"/>
              </a:rPr>
              <a:t>sensiblement</a:t>
            </a:r>
            <a:r>
              <a:rPr lang="en-CA" sz="2800" spc="-5" dirty="0">
                <a:cs typeface="Calibri"/>
              </a:rPr>
              <a:t> </a:t>
            </a:r>
            <a:r>
              <a:rPr lang="en-CA" sz="2800" spc="-5" dirty="0" err="1">
                <a:cs typeface="Calibri"/>
              </a:rPr>
              <a:t>altéré</a:t>
            </a:r>
            <a:r>
              <a:rPr lang="en-CA" sz="2800" spc="-5" dirty="0">
                <a:cs typeface="Calibri"/>
              </a:rPr>
              <a:t> la </a:t>
            </a:r>
            <a:r>
              <a:rPr lang="en-CA" sz="2800" spc="-5" dirty="0" err="1">
                <a:cs typeface="Calibri"/>
              </a:rPr>
              <a:t>qualité</a:t>
            </a:r>
            <a:r>
              <a:rPr lang="en-CA" sz="2800" spc="-5" dirty="0">
                <a:cs typeface="Calibri"/>
              </a:rPr>
              <a:t> de vie</a:t>
            </a:r>
          </a:p>
          <a:p>
            <a:pPr marL="698500" marR="120650" lvl="1" indent="-228600">
              <a:lnSpc>
                <a:spcPts val="302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CA" sz="2800" spc="-15" dirty="0">
                <a:cs typeface="Calibri"/>
              </a:rPr>
              <a:t>Les maladies graves </a:t>
            </a:r>
            <a:r>
              <a:rPr lang="en-CA" sz="2800" spc="-15" dirty="0" err="1">
                <a:cs typeface="Calibri"/>
              </a:rPr>
              <a:t>sont</a:t>
            </a:r>
            <a:r>
              <a:rPr lang="en-CA" sz="2800" spc="-15" dirty="0">
                <a:cs typeface="Calibri"/>
              </a:rPr>
              <a:t> plus </a:t>
            </a:r>
            <a:r>
              <a:rPr lang="en-CA" sz="2800" spc="-15" dirty="0" err="1">
                <a:cs typeface="Calibri"/>
              </a:rPr>
              <a:t>fréquentes</a:t>
            </a:r>
            <a:r>
              <a:rPr lang="en-CA" sz="2800" spc="-15" dirty="0">
                <a:cs typeface="Calibri"/>
              </a:rPr>
              <a:t> chez les </a:t>
            </a:r>
            <a:r>
              <a:rPr lang="en-CA" sz="2800" spc="-15" dirty="0" err="1">
                <a:cs typeface="Calibri"/>
              </a:rPr>
              <a:t>adultes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2478" y="2565657"/>
            <a:ext cx="9607550" cy="20556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-30" dirty="0" err="1"/>
              <a:t>Prévalence</a:t>
            </a:r>
            <a:r>
              <a:rPr lang="en-CA" sz="4400" spc="-30" dirty="0"/>
              <a:t> et impact de la </a:t>
            </a:r>
            <a:r>
              <a:rPr lang="en-CA" sz="4400" spc="-30" dirty="0" err="1"/>
              <a:t>dermatite</a:t>
            </a:r>
            <a:r>
              <a:rPr lang="en-CA" sz="4400" spc="-30" dirty="0"/>
              <a:t> atopique
</a:t>
            </a:r>
            <a:endParaRPr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676" y="457200"/>
            <a:ext cx="9705795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CA" sz="4000" spc="5" dirty="0" err="1"/>
              <a:t>Prévalence</a:t>
            </a:r>
            <a:r>
              <a:rPr lang="en-CA" sz="4000" spc="5" dirty="0"/>
              <a:t> </a:t>
            </a:r>
            <a:r>
              <a:rPr lang="en-CA" sz="4000" spc="5" dirty="0" err="1"/>
              <a:t>mondiale</a:t>
            </a:r>
            <a:r>
              <a:rPr lang="en-CA" sz="4000" spc="5" dirty="0"/>
              <a:t> </a:t>
            </a:r>
            <a:r>
              <a:rPr lang="en-CA" sz="4000" spc="5" dirty="0" err="1"/>
              <a:t>normalisée</a:t>
            </a:r>
            <a:r>
              <a:rPr lang="en-CA" sz="4000" spc="5" dirty="0"/>
              <a:t> </a:t>
            </a:r>
            <a:r>
              <a:rPr lang="en-CA" sz="4000" spc="5" dirty="0" err="1"/>
              <a:t>selon</a:t>
            </a:r>
            <a:r>
              <a:rPr lang="en-CA" sz="4000" spc="5" dirty="0"/>
              <a:t> </a:t>
            </a:r>
            <a:r>
              <a:rPr lang="en-CA" sz="4000" spc="5" dirty="0" err="1"/>
              <a:t>l’âge</a:t>
            </a:r>
            <a:r>
              <a:rPr lang="en-CA" sz="4000" spc="5" dirty="0"/>
              <a:t>
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841628" y="6474072"/>
            <a:ext cx="525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GBD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Study.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https://vizhub.healthdata.org/gbd-compare/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405" y="2148840"/>
            <a:ext cx="10248338" cy="28224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8436706" cy="13785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-30" dirty="0" err="1"/>
              <a:t>Prévalence</a:t>
            </a:r>
            <a:r>
              <a:rPr lang="en-CA" sz="4400" spc="-30" dirty="0"/>
              <a:t> de la </a:t>
            </a:r>
            <a:r>
              <a:rPr lang="en-CA" sz="4400" spc="-30" dirty="0" err="1"/>
              <a:t>dermatite</a:t>
            </a:r>
            <a:r>
              <a:rPr lang="en-CA" sz="4400" spc="-30" dirty="0"/>
              <a:t> atopique
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07463"/>
            <a:ext cx="2251710" cy="362791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CA" sz="2800" spc="-10" dirty="0">
                <a:latin typeface="Calibri"/>
                <a:cs typeface="Calibri"/>
              </a:rPr>
              <a:t>Enfants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11%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CA" sz="2800" spc="-5" dirty="0" err="1">
                <a:cs typeface="Calibri"/>
              </a:rPr>
              <a:t>Adultes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7%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Ontario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CA" sz="2800" spc="-10" dirty="0">
                <a:latin typeface="Calibri"/>
                <a:cs typeface="Calibri"/>
              </a:rPr>
              <a:t>Enfants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10%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Adult</a:t>
            </a:r>
            <a:r>
              <a:rPr lang="en-CA" sz="2800" spc="-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2%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7497" y="5988151"/>
            <a:ext cx="733488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Shaw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TE</a:t>
            </a:r>
            <a:r>
              <a:rPr sz="1800" spc="-5" dirty="0">
                <a:latin typeface="Calibri"/>
                <a:cs typeface="Calibri"/>
              </a:rPr>
              <a:t> et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i="1" spc="5" dirty="0">
                <a:latin typeface="Calibri"/>
                <a:cs typeface="Calibri"/>
              </a:rPr>
              <a:t>The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Journal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of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investigative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dermatology.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2011;131(1):67-73.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Silverberg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i="1" spc="5" dirty="0">
                <a:latin typeface="Calibri"/>
                <a:cs typeface="Calibri"/>
              </a:rPr>
              <a:t>The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Journal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of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investigative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dermatology.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2015;135(1):56-66.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Drucker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AM et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al.</a:t>
            </a:r>
            <a:r>
              <a:rPr sz="1800" dirty="0">
                <a:latin typeface="Calibri"/>
                <a:cs typeface="Calibri"/>
              </a:rPr>
              <a:t> 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preparation.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3055" y="1691639"/>
            <a:ext cx="7485886" cy="4663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502921"/>
            <a:ext cx="9525000" cy="13785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-20" dirty="0" err="1"/>
              <a:t>Prévalence</a:t>
            </a:r>
            <a:r>
              <a:rPr lang="en-CA" sz="4400" spc="-20" dirty="0"/>
              <a:t> </a:t>
            </a:r>
            <a:r>
              <a:rPr lang="en-CA" sz="4400" spc="-20" dirty="0" err="1"/>
              <a:t>internationale</a:t>
            </a:r>
            <a:r>
              <a:rPr lang="en-CA" sz="4400" spc="-20" dirty="0"/>
              <a:t> - </a:t>
            </a:r>
            <a:r>
              <a:rPr lang="en-CA" sz="4400" spc="-20" dirty="0" err="1"/>
              <a:t>adultes</a:t>
            </a:r>
            <a:r>
              <a:rPr lang="en-CA" sz="4400" spc="-20" dirty="0"/>
              <a:t>
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7253147" y="6506447"/>
            <a:ext cx="4808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Barbarot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al. </a:t>
            </a:r>
            <a:r>
              <a:rPr sz="1800" i="1" dirty="0">
                <a:latin typeface="Calibri"/>
                <a:cs typeface="Calibri"/>
              </a:rPr>
              <a:t>Allergy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2018 </a:t>
            </a:r>
            <a:r>
              <a:rPr sz="1800" spc="-5" dirty="0">
                <a:latin typeface="Calibri"/>
                <a:cs typeface="Calibri"/>
              </a:rPr>
              <a:t>Jun;73(6):1284-1293.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11277600" cy="20556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100" dirty="0"/>
              <a:t>Spectre de </a:t>
            </a:r>
            <a:r>
              <a:rPr lang="en-CA" sz="4400" spc="100" dirty="0" err="1"/>
              <a:t>gravité</a:t>
            </a:r>
            <a:r>
              <a:rPr lang="en-CA" sz="4400" spc="100" dirty="0"/>
              <a:t> de la </a:t>
            </a:r>
            <a:r>
              <a:rPr lang="en-CA" sz="4400" spc="100" dirty="0" err="1"/>
              <a:t>dermatite</a:t>
            </a:r>
            <a:r>
              <a:rPr lang="en-CA" sz="4400" spc="100" dirty="0"/>
              <a:t> atopique </a:t>
            </a:r>
            <a:r>
              <a:rPr lang="en-CA" sz="4400" spc="100" dirty="0" err="1"/>
              <a:t>en</a:t>
            </a:r>
            <a:r>
              <a:rPr lang="en-CA" sz="4400" spc="100" dirty="0"/>
              <a:t> </a:t>
            </a:r>
            <a:r>
              <a:rPr lang="en-CA" sz="4400" spc="100" dirty="0" err="1"/>
              <a:t>enfance</a:t>
            </a:r>
            <a:r>
              <a:rPr lang="en-CA" sz="4400" spc="100" dirty="0"/>
              <a:t>
</a:t>
            </a:r>
            <a:endParaRPr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6556" y="1901952"/>
            <a:ext cx="3421815" cy="35105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78812" y="6427816"/>
            <a:ext cx="6837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Silverberg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Simpson.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Pediatr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Allergy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Immunol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2013 </a:t>
            </a:r>
            <a:r>
              <a:rPr sz="1800" spc="-5" dirty="0">
                <a:latin typeface="Calibri"/>
                <a:cs typeface="Calibri"/>
              </a:rPr>
              <a:t>Aug;24(5):476-86.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12870"/>
            <a:ext cx="11503153" cy="13785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-20" dirty="0"/>
              <a:t>Spectre de </a:t>
            </a:r>
            <a:r>
              <a:rPr lang="en-CA" sz="4400" spc="-20" dirty="0" err="1"/>
              <a:t>gravité</a:t>
            </a:r>
            <a:r>
              <a:rPr lang="en-CA" sz="4400" spc="-20" dirty="0"/>
              <a:t> de la </a:t>
            </a:r>
            <a:r>
              <a:rPr lang="en-CA" sz="4400" spc="-20" dirty="0" err="1"/>
              <a:t>dermatite</a:t>
            </a:r>
            <a:r>
              <a:rPr lang="en-CA" sz="4400" spc="-20" dirty="0"/>
              <a:t> atopique </a:t>
            </a:r>
            <a:r>
              <a:rPr lang="en-CA" sz="4400" spc="-20" dirty="0" err="1"/>
              <a:t>adulte</a:t>
            </a:r>
            <a:r>
              <a:rPr lang="en-CA" sz="4400" spc="-20" dirty="0"/>
              <a:t> 
</a:t>
            </a:r>
            <a:endParaRPr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7" y="1761744"/>
            <a:ext cx="7409687" cy="186842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53360" y="4066115"/>
          <a:ext cx="8128000" cy="2590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u="heavy" spc="-1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USA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PO-SCORAD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POEM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PGA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Mild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27%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35%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39%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Moderate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52%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48%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53%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Severe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21%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17%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8%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99152" y="3720914"/>
            <a:ext cx="4808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Barbarot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al. </a:t>
            </a:r>
            <a:r>
              <a:rPr sz="1800" i="1" dirty="0">
                <a:latin typeface="Calibri"/>
                <a:cs typeface="Calibri"/>
              </a:rPr>
              <a:t>Allergy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2018 </a:t>
            </a:r>
            <a:r>
              <a:rPr sz="1800" spc="-5" dirty="0">
                <a:latin typeface="Calibri"/>
                <a:cs typeface="Calibri"/>
              </a:rPr>
              <a:t>Jun;73(6):1284-1293.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89490"/>
            <a:ext cx="10439400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CA" sz="4400" spc="-85" dirty="0" err="1"/>
              <a:t>Années</a:t>
            </a:r>
            <a:r>
              <a:rPr lang="en-CA" sz="4400" spc="-85" dirty="0"/>
              <a:t> </a:t>
            </a:r>
            <a:r>
              <a:rPr lang="en-CA" sz="4400" spc="-85" dirty="0" err="1"/>
              <a:t>vécues</a:t>
            </a:r>
            <a:r>
              <a:rPr lang="en-CA" sz="4400" spc="-85" dirty="0"/>
              <a:t> avec </a:t>
            </a:r>
            <a:r>
              <a:rPr lang="en-CA" sz="4400" spc="-85" dirty="0" err="1"/>
              <a:t>incapacité</a:t>
            </a:r>
            <a:r>
              <a:rPr lang="en-CA" sz="4400" spc="-85" dirty="0"/>
              <a:t> </a:t>
            </a:r>
            <a:r>
              <a:rPr sz="4400" spc="-5" dirty="0"/>
              <a:t>(US)</a:t>
            </a:r>
            <a:endParaRPr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4744" y="704087"/>
            <a:ext cx="7461837" cy="61539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11844" y="6297100"/>
            <a:ext cx="325501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Calibri"/>
                <a:cs typeface="Calibri"/>
              </a:rPr>
              <a:t>Global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Burden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Disease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Study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2017. </a:t>
            </a:r>
            <a:r>
              <a:rPr sz="1400" spc="-10" dirty="0">
                <a:latin typeface="Calibri"/>
                <a:cs typeface="Calibri"/>
              </a:rPr>
              <a:t> https://vizhub.healthdata.org/gbd-compare/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83538" y="4782058"/>
            <a:ext cx="1430020" cy="366395"/>
            <a:chOff x="1383538" y="4782058"/>
            <a:chExt cx="1430020" cy="366395"/>
          </a:xfrm>
        </p:grpSpPr>
        <p:sp>
          <p:nvSpPr>
            <p:cNvPr id="6" name="object 6"/>
            <p:cNvSpPr/>
            <p:nvPr/>
          </p:nvSpPr>
          <p:spPr>
            <a:xfrm>
              <a:off x="1389888" y="4788408"/>
              <a:ext cx="1417320" cy="353695"/>
            </a:xfrm>
            <a:custGeom>
              <a:avLst/>
              <a:gdLst/>
              <a:ahLst/>
              <a:cxnLst/>
              <a:rect l="l" t="t" r="r" b="b"/>
              <a:pathLst>
                <a:path w="1417320" h="353695">
                  <a:moveTo>
                    <a:pt x="1240536" y="0"/>
                  </a:moveTo>
                  <a:lnTo>
                    <a:pt x="1240536" y="88392"/>
                  </a:lnTo>
                  <a:lnTo>
                    <a:pt x="0" y="88392"/>
                  </a:lnTo>
                  <a:lnTo>
                    <a:pt x="0" y="265176"/>
                  </a:lnTo>
                  <a:lnTo>
                    <a:pt x="1240536" y="265176"/>
                  </a:lnTo>
                  <a:lnTo>
                    <a:pt x="1240536" y="353568"/>
                  </a:lnTo>
                  <a:lnTo>
                    <a:pt x="1417320" y="176784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9888" y="4788408"/>
              <a:ext cx="1417320" cy="353695"/>
            </a:xfrm>
            <a:custGeom>
              <a:avLst/>
              <a:gdLst/>
              <a:ahLst/>
              <a:cxnLst/>
              <a:rect l="l" t="t" r="r" b="b"/>
              <a:pathLst>
                <a:path w="1417320" h="353695">
                  <a:moveTo>
                    <a:pt x="0" y="88392"/>
                  </a:moveTo>
                  <a:lnTo>
                    <a:pt x="1240536" y="88392"/>
                  </a:lnTo>
                  <a:lnTo>
                    <a:pt x="1240536" y="0"/>
                  </a:lnTo>
                  <a:lnTo>
                    <a:pt x="1417320" y="176784"/>
                  </a:lnTo>
                  <a:lnTo>
                    <a:pt x="1240536" y="353568"/>
                  </a:lnTo>
                  <a:lnTo>
                    <a:pt x="1240536" y="265176"/>
                  </a:lnTo>
                  <a:lnTo>
                    <a:pt x="0" y="265176"/>
                  </a:lnTo>
                  <a:lnTo>
                    <a:pt x="0" y="8839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726169" y="5230114"/>
            <a:ext cx="1430020" cy="366395"/>
            <a:chOff x="8726169" y="5230114"/>
            <a:chExt cx="1430020" cy="366395"/>
          </a:xfrm>
        </p:grpSpPr>
        <p:sp>
          <p:nvSpPr>
            <p:cNvPr id="9" name="object 9"/>
            <p:cNvSpPr/>
            <p:nvPr/>
          </p:nvSpPr>
          <p:spPr>
            <a:xfrm>
              <a:off x="8732519" y="5236464"/>
              <a:ext cx="1417320" cy="353695"/>
            </a:xfrm>
            <a:custGeom>
              <a:avLst/>
              <a:gdLst/>
              <a:ahLst/>
              <a:cxnLst/>
              <a:rect l="l" t="t" r="r" b="b"/>
              <a:pathLst>
                <a:path w="1417320" h="353695">
                  <a:moveTo>
                    <a:pt x="176784" y="0"/>
                  </a:moveTo>
                  <a:lnTo>
                    <a:pt x="0" y="176784"/>
                  </a:lnTo>
                  <a:lnTo>
                    <a:pt x="176784" y="353568"/>
                  </a:lnTo>
                  <a:lnTo>
                    <a:pt x="176784" y="265176"/>
                  </a:lnTo>
                  <a:lnTo>
                    <a:pt x="1417320" y="265176"/>
                  </a:lnTo>
                  <a:lnTo>
                    <a:pt x="1417320" y="88392"/>
                  </a:lnTo>
                  <a:lnTo>
                    <a:pt x="176784" y="88392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32519" y="5236464"/>
              <a:ext cx="1417320" cy="353695"/>
            </a:xfrm>
            <a:custGeom>
              <a:avLst/>
              <a:gdLst/>
              <a:ahLst/>
              <a:cxnLst/>
              <a:rect l="l" t="t" r="r" b="b"/>
              <a:pathLst>
                <a:path w="1417320" h="353695">
                  <a:moveTo>
                    <a:pt x="1417320" y="265176"/>
                  </a:moveTo>
                  <a:lnTo>
                    <a:pt x="176784" y="265176"/>
                  </a:lnTo>
                  <a:lnTo>
                    <a:pt x="176784" y="353568"/>
                  </a:lnTo>
                  <a:lnTo>
                    <a:pt x="0" y="176784"/>
                  </a:lnTo>
                  <a:lnTo>
                    <a:pt x="176784" y="0"/>
                  </a:lnTo>
                  <a:lnTo>
                    <a:pt x="176784" y="88392"/>
                  </a:lnTo>
                  <a:lnTo>
                    <a:pt x="1417320" y="88392"/>
                  </a:lnTo>
                  <a:lnTo>
                    <a:pt x="1417320" y="26517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057342BD4E7B4C9513F57E7CC07D44" ma:contentTypeVersion="16" ma:contentTypeDescription="Create a new document." ma:contentTypeScope="" ma:versionID="381fbf80044e2cb014c5407fbc144b97">
  <xsd:schema xmlns:xsd="http://www.w3.org/2001/XMLSchema" xmlns:xs="http://www.w3.org/2001/XMLSchema" xmlns:p="http://schemas.microsoft.com/office/2006/metadata/properties" xmlns:ns2="0ca6896c-b376-46b0-80e0-30037fee7068" xmlns:ns3="09c7dc5f-8d50-40e1-848e-800b39415f8e" targetNamespace="http://schemas.microsoft.com/office/2006/metadata/properties" ma:root="true" ma:fieldsID="69737ea6dae2a790aac28a41cb7f2c84" ns2:_="" ns3:_="">
    <xsd:import namespace="0ca6896c-b376-46b0-80e0-30037fee7068"/>
    <xsd:import namespace="09c7dc5f-8d50-40e1-848e-800b39415f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6896c-b376-46b0-80e0-30037fee7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aaf764-73f0-4b4c-b8e1-b7d465e08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7dc5f-8d50-40e1-848e-800b39415f8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812e1c-87e0-4bf8-b081-6190977739fc}" ma:internalName="TaxCatchAll" ma:showField="CatchAllData" ma:web="09c7dc5f-8d50-40e1-848e-800b39415f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c7dc5f-8d50-40e1-848e-800b39415f8e" xsi:nil="true"/>
    <lcf76f155ced4ddcb4097134ff3c332f xmlns="0ca6896c-b376-46b0-80e0-30037fee70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F6F587-12C8-4E83-8201-B8E8D80388DE}"/>
</file>

<file path=customXml/itemProps2.xml><?xml version="1.0" encoding="utf-8"?>
<ds:datastoreItem xmlns:ds="http://schemas.openxmlformats.org/officeDocument/2006/customXml" ds:itemID="{99552652-50AF-4C26-9FAC-7D6B742F1D93}"/>
</file>

<file path=customXml/itemProps3.xml><?xml version="1.0" encoding="utf-8"?>
<ds:datastoreItem xmlns:ds="http://schemas.openxmlformats.org/officeDocument/2006/customXml" ds:itemID="{C432A5CA-5BBB-4D00-9FD3-34E7EBF4B2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620</Words>
  <Application>Microsoft Macintosh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MT</vt:lpstr>
      <vt:lpstr>Calibri</vt:lpstr>
      <vt:lpstr>Calibri Light</vt:lpstr>
      <vt:lpstr>Times New Roman</vt:lpstr>
      <vt:lpstr>Office Theme</vt:lpstr>
      <vt:lpstr>PowerPoint Presentation</vt:lpstr>
      <vt:lpstr>Divulgations</vt:lpstr>
      <vt:lpstr>Prévalence et impact de la dermatite atopique
</vt:lpstr>
      <vt:lpstr>Prévalence mondiale normalisée selon l’âge
</vt:lpstr>
      <vt:lpstr>Prévalence de la dermatite atopique
</vt:lpstr>
      <vt:lpstr>Prévalence internationale - adultes
</vt:lpstr>
      <vt:lpstr>Spectre de gravité de la dermatite atopique en enfance
</vt:lpstr>
      <vt:lpstr>Spectre de gravité de la dermatite atopique adulte 
</vt:lpstr>
      <vt:lpstr>Années vécues avec incapacité (US)</vt:lpstr>
      <vt:lpstr>Que dites-vous aux parents lorsqu’ils demandent si leur enfant va dépasser leur dermatite atopique?
</vt:lpstr>
      <vt:lpstr>Méta-analyse de la prévalence au fil du temps dans les cohortes de naissance
</vt:lpstr>
      <vt:lpstr>Proportion d’inscrits selon l’âge sans consommation de médicaments et sans symptômes
</vt:lpstr>
      <vt:lpstr>Activité de la maladie au fil du temps
</vt:lpstr>
      <vt:lpstr>Prédicteurs de la persistance et de la gravité
</vt:lpstr>
      <vt:lpstr>Que dites-vous aux parents lorsqu’ils demandent si leur enfant va dépasser leur dermatite atopique?
</vt:lpstr>
      <vt:lpstr>La dermatite atopique peut-elle commencer à l’âge adulte?
</vt:lpstr>
      <vt:lpstr>Dermatite atopique d’apparition adulte
</vt:lpstr>
      <vt:lpstr>Un deuxième pic chez les personnes âgées?
</vt:lpstr>
      <vt:lpstr>PowerPoint Presentation</vt:lpstr>
      <vt:lpstr>Résumé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Atopic Dermatitis  Burden of illness, quality of life and associated complications</dc:title>
  <dc:creator>Aaron Drucker</dc:creator>
  <cp:lastModifiedBy>Valerie Jack</cp:lastModifiedBy>
  <cp:revision>1</cp:revision>
  <dcterms:created xsi:type="dcterms:W3CDTF">2022-12-22T19:52:42Z</dcterms:created>
  <dcterms:modified xsi:type="dcterms:W3CDTF">2022-12-22T20:00:56Z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2022-12-21T00:00:00Z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2022-12-22T00:00:00Z</vt:filetime>
  </property>
  <property fmtid="{D5CDD505-2E9C-101B-9397-08002B2CF9AE}" pid="5" name="ContentTypeId">
    <vt:lpwstr>0x010100BF057342BD4E7B4C9513F57E7CC07D44</vt:lpwstr>
  </property>
</Properties>
</file>